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461" r:id="rId2"/>
    <p:sldId id="482" r:id="rId3"/>
    <p:sldId id="494" r:id="rId4"/>
    <p:sldId id="507" r:id="rId5"/>
    <p:sldId id="492" r:id="rId6"/>
    <p:sldId id="465" r:id="rId7"/>
    <p:sldId id="500" r:id="rId8"/>
    <p:sldId id="467" r:id="rId9"/>
    <p:sldId id="466" r:id="rId10"/>
    <p:sldId id="502" r:id="rId11"/>
    <p:sldId id="503" r:id="rId12"/>
    <p:sldId id="504" r:id="rId13"/>
    <p:sldId id="505" r:id="rId14"/>
    <p:sldId id="469" r:id="rId15"/>
    <p:sldId id="487" r:id="rId16"/>
    <p:sldId id="485" r:id="rId17"/>
    <p:sldId id="489" r:id="rId18"/>
    <p:sldId id="473" r:id="rId19"/>
    <p:sldId id="490" r:id="rId20"/>
    <p:sldId id="477" r:id="rId21"/>
    <p:sldId id="483" r:id="rId22"/>
    <p:sldId id="479" r:id="rId23"/>
    <p:sldId id="484" r:id="rId24"/>
    <p:sldId id="493" r:id="rId25"/>
    <p:sldId id="508" r:id="rId26"/>
    <p:sldId id="516" r:id="rId27"/>
    <p:sldId id="498" r:id="rId28"/>
    <p:sldId id="499" r:id="rId29"/>
    <p:sldId id="480" r:id="rId30"/>
    <p:sldId id="515" r:id="rId31"/>
    <p:sldId id="481" r:id="rId32"/>
    <p:sldId id="478" r:id="rId33"/>
    <p:sldId id="496" r:id="rId34"/>
    <p:sldId id="517" r:id="rId35"/>
    <p:sldId id="518" r:id="rId36"/>
    <p:sldId id="491" r:id="rId37"/>
    <p:sldId id="509" r:id="rId38"/>
    <p:sldId id="513" r:id="rId39"/>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5"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4"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438" userDrawn="1">
          <p15:clr>
            <a:srgbClr val="A4A3A4"/>
          </p15:clr>
        </p15:guide>
        <p15:guide id="3" pos="7242" userDrawn="1">
          <p15:clr>
            <a:srgbClr val="A4A3A4"/>
          </p15:clr>
        </p15:guide>
        <p15:guide id="7" pos="642" userDrawn="1">
          <p15:clr>
            <a:srgbClr val="A4A3A4"/>
          </p15:clr>
        </p15:guide>
        <p15:guide id="8" orient="horz" pos="3861" userDrawn="1">
          <p15:clr>
            <a:srgbClr val="A4A3A4"/>
          </p15:clr>
        </p15:guide>
        <p15:guide id="9" orient="horz" pos="527" userDrawn="1">
          <p15:clr>
            <a:srgbClr val="A4A3A4"/>
          </p15:clr>
        </p15:guide>
        <p15:guide id="10" pos="3840" userDrawn="1">
          <p15:clr>
            <a:srgbClr val="A4A3A4"/>
          </p15:clr>
        </p15:guide>
        <p15:guide id="11"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cott Salik" initials="SMS [2] [2]" lastIdx="1" clrIdx="6">
    <p:extLst/>
  </p:cmAuthor>
  <p:cmAuthor id="1" name="Scott Salik" initials="SMS" lastIdx="26" clrIdx="0">
    <p:extLst/>
  </p:cmAuthor>
  <p:cmAuthor id="8" name="Scott Salik" initials="SMS [7]" lastIdx="1" clrIdx="7">
    <p:extLst/>
  </p:cmAuthor>
  <p:cmAuthor id="2" name="Scott Salik" initials="SMS [2]" lastIdx="1" clrIdx="1">
    <p:extLst/>
  </p:cmAuthor>
  <p:cmAuthor id="9" name="Corrine Skoog" initials="CS" lastIdx="1" clrIdx="8">
    <p:extLst/>
  </p:cmAuthor>
  <p:cmAuthor id="3" name="Scott Salik" initials="SMS [3]" lastIdx="1" clrIdx="2">
    <p:extLst/>
  </p:cmAuthor>
  <p:cmAuthor id="10" name="Corrine Skoog" initials="CS [2]" lastIdx="1" clrIdx="9">
    <p:extLst/>
  </p:cmAuthor>
  <p:cmAuthor id="4" name="Scott Salik" initials="SMS [4]" lastIdx="1" clrIdx="3">
    <p:extLst/>
  </p:cmAuthor>
  <p:cmAuthor id="11" name="Corrine Skoog" initials="CS [3]" lastIdx="1" clrIdx="10">
    <p:extLst/>
  </p:cmAuthor>
  <p:cmAuthor id="5" name="Scott Salik" initials="SMS [5]" lastIdx="1" clrIdx="4">
    <p:extLst/>
  </p:cmAuthor>
  <p:cmAuthor id="12" name="Corrine Skoog" initials="CS [4]" lastIdx="1" clrIdx="11">
    <p:extLst/>
  </p:cmAuthor>
  <p:cmAuthor id="6" name="Scott Salik" initials="SMS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D5DE"/>
    <a:srgbClr val="212121"/>
    <a:srgbClr val="F18237"/>
    <a:srgbClr val="F9BD38"/>
    <a:srgbClr val="EF562A"/>
    <a:srgbClr val="E5E860"/>
    <a:srgbClr val="C1D547"/>
    <a:srgbClr val="43B77D"/>
    <a:srgbClr val="4D4D4C"/>
    <a:srgbClr val="DB4F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5" autoAdjust="0"/>
    <p:restoredTop sz="74033" autoAdjust="0"/>
  </p:normalViewPr>
  <p:slideViewPr>
    <p:cSldViewPr snapToObjects="1">
      <p:cViewPr varScale="1">
        <p:scale>
          <a:sx n="91" d="100"/>
          <a:sy n="91" d="100"/>
        </p:scale>
        <p:origin x="1896" y="192"/>
      </p:cViewPr>
      <p:guideLst>
        <p:guide pos="438"/>
        <p:guide pos="7242"/>
        <p:guide pos="642"/>
        <p:guide orient="horz" pos="3861"/>
        <p:guide orient="horz" pos="527"/>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notesViewPr>
    <p:cSldViewPr snapToObjects="1" showGuides="1">
      <p:cViewPr varScale="1">
        <p:scale>
          <a:sx n="52" d="100"/>
          <a:sy n="52" d="100"/>
        </p:scale>
        <p:origin x="28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151199597669"/>
          <c:y val="0.160763844384827"/>
          <c:w val="0.629886506269519"/>
          <c:h val="0.702649029062564"/>
        </c:manualLayout>
      </c:layout>
      <c:pieChart>
        <c:varyColors val="1"/>
        <c:ser>
          <c:idx val="0"/>
          <c:order val="0"/>
          <c:tx>
            <c:strRef>
              <c:f>Sheet1!$B$1</c:f>
              <c:strCache>
                <c:ptCount val="1"/>
                <c:pt idx="0">
                  <c:v>Sales</c:v>
                </c:pt>
              </c:strCache>
            </c:strRef>
          </c:tx>
          <c:spPr>
            <a:solidFill>
              <a:srgbClr val="EF562A"/>
            </a:solidFill>
            <a:ln w="12700">
              <a:solidFill>
                <a:srgbClr val="4D4D4C"/>
              </a:solidFill>
            </a:ln>
          </c:spPr>
          <c:dPt>
            <c:idx val="0"/>
            <c:bubble3D val="0"/>
            <c:spPr>
              <a:solidFill>
                <a:srgbClr val="DB4F30"/>
              </a:solidFill>
              <a:ln w="12700">
                <a:solidFill>
                  <a:srgbClr val="4D4D4C"/>
                </a:solidFill>
              </a:ln>
              <a:effectLst/>
            </c:spPr>
            <c:extLst xmlns:c16r2="http://schemas.microsoft.com/office/drawing/2015/06/chart">
              <c:ext xmlns:c16="http://schemas.microsoft.com/office/drawing/2014/chart" uri="{C3380CC4-5D6E-409C-BE32-E72D297353CC}">
                <c16:uniqueId val="{00000001-5B32-4748-978A-C33233B3142B}"/>
              </c:ext>
            </c:extLst>
          </c:dPt>
          <c:dPt>
            <c:idx val="1"/>
            <c:bubble3D val="0"/>
            <c:spPr>
              <a:solidFill>
                <a:srgbClr val="F9BD38"/>
              </a:solidFill>
              <a:ln w="12700">
                <a:solidFill>
                  <a:srgbClr val="4D4D4C"/>
                </a:solidFill>
              </a:ln>
              <a:effectLst/>
            </c:spPr>
            <c:extLst xmlns:c16r2="http://schemas.microsoft.com/office/drawing/2015/06/chart">
              <c:ext xmlns:c16="http://schemas.microsoft.com/office/drawing/2014/chart" uri="{C3380CC4-5D6E-409C-BE32-E72D297353CC}">
                <c16:uniqueId val="{00000003-5B32-4748-978A-C33233B3142B}"/>
              </c:ext>
            </c:extLst>
          </c:dPt>
          <c:dPt>
            <c:idx val="2"/>
            <c:bubble3D val="0"/>
            <c:spPr>
              <a:solidFill>
                <a:srgbClr val="00C673"/>
              </a:solidFill>
              <a:ln w="12700">
                <a:solidFill>
                  <a:srgbClr val="4D4D4C"/>
                </a:solidFill>
              </a:ln>
              <a:effectLst/>
            </c:spPr>
            <c:extLst xmlns:c16r2="http://schemas.microsoft.com/office/drawing/2015/06/chart">
              <c:ext xmlns:c16="http://schemas.microsoft.com/office/drawing/2014/chart" uri="{C3380CC4-5D6E-409C-BE32-E72D297353CC}">
                <c16:uniqueId val="{00000005-5B32-4748-978A-C33233B3142B}"/>
              </c:ext>
            </c:extLst>
          </c:dPt>
          <c:dPt>
            <c:idx val="3"/>
            <c:bubble3D val="0"/>
            <c:spPr>
              <a:solidFill>
                <a:srgbClr val="1F959A"/>
              </a:solidFill>
              <a:ln w="12700">
                <a:solidFill>
                  <a:srgbClr val="4D4D4C"/>
                </a:solidFill>
              </a:ln>
              <a:effectLst/>
            </c:spPr>
            <c:extLst xmlns:c16r2="http://schemas.microsoft.com/office/drawing/2015/06/chart">
              <c:ext xmlns:c16="http://schemas.microsoft.com/office/drawing/2014/chart" uri="{C3380CC4-5D6E-409C-BE32-E72D297353CC}">
                <c16:uniqueId val="{00000007-5B32-4748-978A-C33233B3142B}"/>
              </c:ext>
            </c:extLst>
          </c:dPt>
          <c:dPt>
            <c:idx val="4"/>
            <c:bubble3D val="0"/>
            <c:spPr>
              <a:solidFill>
                <a:srgbClr val="8AD3DC"/>
              </a:solidFill>
              <a:ln w="12700">
                <a:solidFill>
                  <a:srgbClr val="4D4D4C"/>
                </a:solidFill>
              </a:ln>
              <a:effectLst/>
            </c:spPr>
            <c:extLst xmlns:c16r2="http://schemas.microsoft.com/office/drawing/2015/06/chart">
              <c:ext xmlns:c16="http://schemas.microsoft.com/office/drawing/2014/chart" uri="{C3380CC4-5D6E-409C-BE32-E72D297353CC}">
                <c16:uniqueId val="{00000009-5B32-4748-978A-C33233B3142B}"/>
              </c:ext>
            </c:extLst>
          </c:dPt>
          <c:cat>
            <c:strRef>
              <c:f>Sheet1!$A$2:$A$6</c:f>
              <c:strCache>
                <c:ptCount val="5"/>
                <c:pt idx="0">
                  <c:v>Wealthy</c:v>
                </c:pt>
                <c:pt idx="1">
                  <c:v>Financially Stable</c:v>
                </c:pt>
                <c:pt idx="2">
                  <c:v>Still Working</c:v>
                </c:pt>
                <c:pt idx="3">
                  <c:v>Dead</c:v>
                </c:pt>
                <c:pt idx="4">
                  <c:v>Dead Broke</c:v>
                </c:pt>
              </c:strCache>
            </c:strRef>
          </c:cat>
          <c:val>
            <c:numRef>
              <c:f>Sheet1!$B$2:$B$6</c:f>
              <c:numCache>
                <c:formatCode>General</c:formatCode>
                <c:ptCount val="5"/>
                <c:pt idx="0">
                  <c:v>1.0</c:v>
                </c:pt>
                <c:pt idx="1">
                  <c:v>4.0</c:v>
                </c:pt>
                <c:pt idx="2">
                  <c:v>5.0</c:v>
                </c:pt>
                <c:pt idx="3">
                  <c:v>28.0</c:v>
                </c:pt>
                <c:pt idx="4">
                  <c:v>62.0</c:v>
                </c:pt>
              </c:numCache>
            </c:numRef>
          </c:val>
          <c:extLst xmlns:c16r2="http://schemas.microsoft.com/office/drawing/2015/06/chart">
            <c:ext xmlns:c16="http://schemas.microsoft.com/office/drawing/2014/chart" uri="{C3380CC4-5D6E-409C-BE32-E72D297353CC}">
              <c16:uniqueId val="{0000000A-5B32-4748-978A-C33233B314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393F5F-2CB0-4229-855E-C2E0C65B7458}" type="datetimeFigureOut">
              <a:rPr lang="en-GB" smtClean="0"/>
              <a:t>07/06/2017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5032986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87A736-6CC3-4C18-98AD-86E9D9BA66F5}" type="datetimeFigureOut">
              <a:rPr lang="en-GB" smtClean="0"/>
              <a:t>07/06/2017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13A6D8-FB85-4A58-8BD4-8660BCD7BDCB}" type="slidenum">
              <a:rPr lang="en-GB" smtClean="0"/>
              <a:t>‹#›</a:t>
            </a:fld>
            <a:endParaRPr lang="en-GB"/>
          </a:p>
        </p:txBody>
      </p:sp>
    </p:spTree>
    <p:extLst>
      <p:ext uri="{BB962C8B-B14F-4D97-AF65-F5344CB8AC3E}">
        <p14:creationId xmlns:p14="http://schemas.microsoft.com/office/powerpoint/2010/main" val="1116209324"/>
      </p:ext>
    </p:extLst>
  </p:cSld>
  <p:clrMap bg1="lt1" tx1="dk1" bg2="lt2" tx2="dk2" accent1="accent1" accent2="accent2" accent3="accent3" accent4="accent4" accent5="accent5" accent6="accent6" hlink="hlink" folHlink="folHlink"/>
  <p:hf hd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5"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4"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Thanks so much for being here.</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a:t>
            </a:fld>
            <a:endParaRPr lang="en-GB"/>
          </a:p>
        </p:txBody>
      </p:sp>
    </p:spTree>
    <p:extLst>
      <p:ext uri="{BB962C8B-B14F-4D97-AF65-F5344CB8AC3E}">
        <p14:creationId xmlns:p14="http://schemas.microsoft.com/office/powerpoint/2010/main" val="211122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Most mineral supplements are derived from minerals that are 8-12% absorbable. But ours are much better. They’re plant derived and up to 98% absorbable.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Doc says:</a:t>
            </a:r>
          </a:p>
          <a:p>
            <a:r>
              <a:rPr lang="en-US" sz="1600" kern="1200" dirty="0">
                <a:solidFill>
                  <a:schemeClr val="tx1"/>
                </a:solidFill>
                <a:effectLst/>
                <a:latin typeface="+mn-lt"/>
                <a:ea typeface="+mn-ea"/>
                <a:cs typeface="+mn-cs"/>
              </a:rPr>
              <a:t>“it’s not just what you eat that kills you, it’s what you don’t eat! The key to health is giving your body all the 90 essential nutrients it needs.”</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Only Youngevity has exclusive access to a </a:t>
            </a:r>
            <a:r>
              <a:rPr lang="en-US" sz="1600" kern="1200" dirty="0" err="1">
                <a:solidFill>
                  <a:schemeClr val="tx1"/>
                </a:solidFill>
                <a:effectLst/>
                <a:latin typeface="+mn-lt"/>
                <a:ea typeface="+mn-ea"/>
                <a:cs typeface="+mn-cs"/>
              </a:rPr>
              <a:t>humic</a:t>
            </a:r>
            <a:r>
              <a:rPr lang="en-US" sz="1600" kern="1200" dirty="0">
                <a:solidFill>
                  <a:schemeClr val="tx1"/>
                </a:solidFill>
                <a:effectLst/>
                <a:latin typeface="+mn-lt"/>
                <a:ea typeface="+mn-ea"/>
                <a:cs typeface="+mn-cs"/>
              </a:rPr>
              <a:t> shale mine that supplies our unique plant derived minerals.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10</a:t>
            </a:fld>
            <a:endParaRPr lang="en-GB"/>
          </a:p>
        </p:txBody>
      </p:sp>
    </p:spTree>
    <p:extLst>
      <p:ext uri="{BB962C8B-B14F-4D97-AF65-F5344CB8AC3E}">
        <p14:creationId xmlns:p14="http://schemas.microsoft.com/office/powerpoint/2010/main" val="203681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Through 40 years of clinical research and discovery – there’s confirmation that each nutrient deficiency can be linked to multiple health issues.</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Hundreds of thousands of people follow Dr. Wallach’s nutritional advice and truly believe their lives are better for it.  As a result – we’ve got celebrity ambassadors who love our company, an amazing athletic advisory board, as well as a top notch scientific advisory board.</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11</a:t>
            </a:fld>
            <a:endParaRPr lang="en-GB"/>
          </a:p>
        </p:txBody>
      </p:sp>
    </p:spTree>
    <p:extLst>
      <p:ext uri="{BB962C8B-B14F-4D97-AF65-F5344CB8AC3E}">
        <p14:creationId xmlns:p14="http://schemas.microsoft.com/office/powerpoint/2010/main" val="134348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 </a:t>
            </a:r>
            <a:r>
              <a:rPr lang="en-US" sz="1600" kern="1200" dirty="0">
                <a:solidFill>
                  <a:schemeClr val="tx1"/>
                </a:solidFill>
                <a:effectLst/>
                <a:latin typeface="+mn-lt"/>
                <a:ea typeface="+mn-ea"/>
                <a:cs typeface="+mn-cs"/>
              </a:rPr>
              <a:t>core of our nutrition and wellness products starts with our Healthy Body Packs. They incorporate “90 for Life,” the foundation of all of our Healthy Body </a:t>
            </a:r>
            <a:r>
              <a:rPr lang="en-US" sz="1600" kern="1200" dirty="0" err="1">
                <a:solidFill>
                  <a:schemeClr val="tx1"/>
                </a:solidFill>
                <a:effectLst/>
                <a:latin typeface="+mn-lt"/>
                <a:ea typeface="+mn-ea"/>
                <a:cs typeface="+mn-cs"/>
              </a:rPr>
              <a:t>Paks</a:t>
            </a:r>
            <a:r>
              <a:rPr lang="en-US" sz="1600" kern="1200" dirty="0">
                <a:solidFill>
                  <a:schemeClr val="tx1"/>
                </a:solidFill>
                <a:effectLst/>
                <a:latin typeface="+mn-lt"/>
                <a:ea typeface="+mn-ea"/>
                <a:cs typeface="+mn-cs"/>
              </a:rPr>
              <a:t>.</a:t>
            </a:r>
          </a:p>
          <a:p>
            <a:r>
              <a:rPr lang="en-US" sz="1600" kern="1200" dirty="0">
                <a:solidFill>
                  <a:schemeClr val="tx1"/>
                </a:solidFill>
                <a:effectLst/>
                <a:latin typeface="+mn-lt"/>
                <a:ea typeface="+mn-ea"/>
                <a:cs typeface="+mn-cs"/>
              </a:rPr>
              <a:t/>
            </a:r>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People all over the world are part of 90 for life and are living healthier and happier.</a:t>
            </a:r>
          </a:p>
          <a:p>
            <a:r>
              <a:rPr lang="en-US" sz="1600" kern="1200" dirty="0">
                <a:solidFill>
                  <a:schemeClr val="tx1"/>
                </a:solidFill>
                <a:effectLst/>
                <a:latin typeface="+mn-lt"/>
                <a:ea typeface="+mn-ea"/>
                <a:cs typeface="+mn-cs"/>
              </a:rPr>
              <a:t>We </a:t>
            </a:r>
            <a:r>
              <a:rPr lang="en-US" sz="1600" b="1" kern="1200" dirty="0">
                <a:solidFill>
                  <a:schemeClr val="tx1"/>
                </a:solidFill>
                <a:effectLst/>
                <a:latin typeface="+mn-lt"/>
                <a:ea typeface="+mn-ea"/>
                <a:cs typeface="+mn-cs"/>
              </a:rPr>
              <a:t>currently have 20 </a:t>
            </a:r>
            <a:r>
              <a:rPr lang="en-US" sz="1600" kern="1200" dirty="0">
                <a:solidFill>
                  <a:schemeClr val="tx1"/>
                </a:solidFill>
                <a:effectLst/>
                <a:latin typeface="+mn-lt"/>
                <a:ea typeface="+mn-ea"/>
                <a:cs typeface="+mn-cs"/>
              </a:rPr>
              <a:t>different Healthy Body </a:t>
            </a:r>
            <a:r>
              <a:rPr lang="en-US" sz="1600" kern="1200" dirty="0" err="1">
                <a:solidFill>
                  <a:schemeClr val="tx1"/>
                </a:solidFill>
                <a:effectLst/>
                <a:latin typeface="+mn-lt"/>
                <a:ea typeface="+mn-ea"/>
                <a:cs typeface="+mn-cs"/>
              </a:rPr>
              <a:t>Paks</a:t>
            </a:r>
            <a:r>
              <a:rPr lang="en-US" sz="1600" kern="1200" dirty="0">
                <a:solidFill>
                  <a:schemeClr val="tx1"/>
                </a:solidFill>
                <a:effectLst/>
                <a:latin typeface="+mn-lt"/>
                <a:ea typeface="+mn-ea"/>
                <a:cs typeface="+mn-cs"/>
              </a:rPr>
              <a:t> </a:t>
            </a:r>
            <a:r>
              <a:rPr lang="en-US" sz="1600" b="1" kern="1200" dirty="0">
                <a:solidFill>
                  <a:schemeClr val="tx1"/>
                </a:solidFill>
                <a:effectLst/>
                <a:latin typeface="+mn-lt"/>
                <a:ea typeface="+mn-ea"/>
                <a:cs typeface="+mn-cs"/>
              </a:rPr>
              <a:t>to choose from</a:t>
            </a:r>
            <a:r>
              <a:rPr lang="en-US" sz="1600" kern="1200" dirty="0">
                <a:solidFill>
                  <a:schemeClr val="tx1"/>
                </a:solidFill>
                <a:effectLst/>
                <a:latin typeface="+mn-lt"/>
                <a:ea typeface="+mn-ea"/>
                <a:cs typeface="+mn-cs"/>
              </a:rPr>
              <a:t>. Just pick the one that has the best focus for you. There’s no right or wrong choice. They all include the “90 Essential Nutrients.”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12</a:t>
            </a:fld>
            <a:endParaRPr lang="en-GB"/>
          </a:p>
        </p:txBody>
      </p:sp>
    </p:spTree>
    <p:extLst>
      <p:ext uri="{BB962C8B-B14F-4D97-AF65-F5344CB8AC3E}">
        <p14:creationId xmlns:p14="http://schemas.microsoft.com/office/powerpoint/2010/main" val="49398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We </a:t>
            </a:r>
            <a:r>
              <a:rPr lang="en-US" sz="1600" kern="1200" dirty="0">
                <a:solidFill>
                  <a:schemeClr val="tx1"/>
                </a:solidFill>
                <a:effectLst/>
                <a:latin typeface="+mn-lt"/>
                <a:ea typeface="+mn-ea"/>
                <a:cs typeface="+mn-cs"/>
              </a:rPr>
              <a:t>have many other nutritional products that people rave about. You can check them out on </a:t>
            </a:r>
            <a:r>
              <a:rPr lang="en-US" sz="1600" b="1" kern="1200" dirty="0">
                <a:solidFill>
                  <a:schemeClr val="tx1"/>
                </a:solidFill>
                <a:effectLst/>
                <a:latin typeface="+mn-lt"/>
                <a:ea typeface="+mn-ea"/>
                <a:cs typeface="+mn-cs"/>
              </a:rPr>
              <a:t>my website </a:t>
            </a:r>
            <a:r>
              <a:rPr lang="en-US" sz="1600" kern="1200" dirty="0">
                <a:solidFill>
                  <a:schemeClr val="tx1"/>
                </a:solidFill>
                <a:effectLst/>
                <a:latin typeface="+mn-lt"/>
                <a:ea typeface="+mn-ea"/>
                <a:cs typeface="+mn-cs"/>
              </a:rPr>
              <a:t>(</a:t>
            </a:r>
            <a:r>
              <a:rPr lang="en-US" sz="1600" b="1" kern="1200" dirty="0">
                <a:solidFill>
                  <a:schemeClr val="tx1"/>
                </a:solidFill>
                <a:effectLst/>
                <a:latin typeface="+mn-lt"/>
                <a:ea typeface="+mn-ea"/>
                <a:cs typeface="+mn-cs"/>
              </a:rPr>
              <a:t>insert </a:t>
            </a:r>
            <a:r>
              <a:rPr lang="en-US" sz="1600" kern="1200" dirty="0">
                <a:solidFill>
                  <a:schemeClr val="tx1"/>
                </a:solidFill>
                <a:effectLst/>
                <a:latin typeface="+mn-lt"/>
                <a:ea typeface="+mn-ea"/>
                <a:cs typeface="+mn-cs"/>
              </a:rPr>
              <a:t>your replicated site </a:t>
            </a:r>
            <a:r>
              <a:rPr lang="en-US" sz="1600" kern="1200">
                <a:solidFill>
                  <a:schemeClr val="tx1"/>
                </a:solidFill>
                <a:effectLst/>
                <a:latin typeface="+mn-lt"/>
                <a:ea typeface="+mn-ea"/>
                <a:cs typeface="+mn-cs"/>
              </a:rPr>
              <a:t>info</a:t>
            </a:r>
            <a:r>
              <a:rPr lang="en-US" sz="1600" kern="1200" smtClean="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13</a:t>
            </a:fld>
            <a:endParaRPr lang="en-GB"/>
          </a:p>
        </p:txBody>
      </p:sp>
    </p:spTree>
    <p:extLst>
      <p:ext uri="{BB962C8B-B14F-4D97-AF65-F5344CB8AC3E}">
        <p14:creationId xmlns:p14="http://schemas.microsoft.com/office/powerpoint/2010/main" val="155896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Dr</a:t>
            </a:r>
            <a:r>
              <a:rPr lang="en-US" sz="1600" kern="1200" dirty="0">
                <a:solidFill>
                  <a:schemeClr val="tx1"/>
                </a:solidFill>
                <a:effectLst/>
                <a:latin typeface="+mn-lt"/>
                <a:ea typeface="+mn-ea"/>
                <a:cs typeface="+mn-cs"/>
              </a:rPr>
              <a:t>. Wallach also realized that emotional wellness is as important as physical – so we’ve created the Youngevity modern marketplace where you can find a broad assortment of product for mind, body and spirit.</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Check out my website(</a:t>
            </a:r>
            <a:r>
              <a:rPr lang="en-US" sz="1600" i="1" kern="1200" dirty="0">
                <a:solidFill>
                  <a:schemeClr val="tx1"/>
                </a:solidFill>
                <a:effectLst/>
                <a:latin typeface="+mn-lt"/>
                <a:ea typeface="+mn-ea"/>
                <a:cs typeface="+mn-cs"/>
              </a:rPr>
              <a:t>your replicated site info</a:t>
            </a:r>
            <a:r>
              <a:rPr lang="en-US" sz="1600" kern="1200" dirty="0">
                <a:solidFill>
                  <a:schemeClr val="tx1"/>
                </a:solidFill>
                <a:effectLst/>
                <a:latin typeface="+mn-lt"/>
                <a:ea typeface="+mn-ea"/>
                <a:cs typeface="+mn-cs"/>
              </a:rPr>
              <a:t>) – </a:t>
            </a:r>
            <a:r>
              <a:rPr lang="en-US" sz="1600" b="1" kern="1200" dirty="0">
                <a:solidFill>
                  <a:schemeClr val="tx1"/>
                </a:solidFill>
                <a:effectLst/>
                <a:latin typeface="+mn-lt"/>
                <a:ea typeface="+mn-ea"/>
                <a:cs typeface="+mn-cs"/>
              </a:rPr>
              <a:t>Feel free to add your personal website details to this slide.</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We have products for </a:t>
            </a:r>
          </a:p>
          <a:p>
            <a:pPr lvl="0"/>
            <a:r>
              <a:rPr lang="en-US" sz="1600" kern="1200" dirty="0">
                <a:solidFill>
                  <a:schemeClr val="tx1"/>
                </a:solidFill>
                <a:effectLst/>
                <a:latin typeface="+mn-lt"/>
                <a:ea typeface="+mn-ea"/>
                <a:cs typeface="+mn-cs"/>
              </a:rPr>
              <a:t>Home + Family</a:t>
            </a:r>
          </a:p>
          <a:p>
            <a:pPr lvl="0"/>
            <a:r>
              <a:rPr lang="en-US" sz="1600" kern="1200" dirty="0">
                <a:solidFill>
                  <a:schemeClr val="tx1"/>
                </a:solidFill>
                <a:effectLst/>
                <a:latin typeface="+mn-lt"/>
                <a:ea typeface="+mn-ea"/>
                <a:cs typeface="+mn-cs"/>
              </a:rPr>
              <a:t>Spa and Beauty</a:t>
            </a:r>
          </a:p>
          <a:p>
            <a:pPr lvl="0"/>
            <a:r>
              <a:rPr lang="en-US" sz="1600" kern="1200" dirty="0">
                <a:solidFill>
                  <a:schemeClr val="tx1"/>
                </a:solidFill>
                <a:effectLst/>
                <a:latin typeface="+mn-lt"/>
                <a:ea typeface="+mn-ea"/>
                <a:cs typeface="+mn-cs"/>
              </a:rPr>
              <a:t>Apparel and Jewelry</a:t>
            </a:r>
          </a:p>
          <a:p>
            <a:pPr lvl="0"/>
            <a:r>
              <a:rPr lang="en-US" sz="1600" kern="1200" dirty="0">
                <a:solidFill>
                  <a:schemeClr val="tx1"/>
                </a:solidFill>
                <a:effectLst/>
                <a:latin typeface="+mn-lt"/>
                <a:ea typeface="+mn-ea"/>
                <a:cs typeface="+mn-cs"/>
              </a:rPr>
              <a:t>Food and Beverage</a:t>
            </a:r>
          </a:p>
          <a:p>
            <a:pPr lvl="0"/>
            <a:r>
              <a:rPr lang="en-US" sz="1600" kern="1200" dirty="0">
                <a:solidFill>
                  <a:schemeClr val="tx1"/>
                </a:solidFill>
                <a:effectLst/>
                <a:latin typeface="+mn-lt"/>
                <a:ea typeface="+mn-ea"/>
                <a:cs typeface="+mn-cs"/>
              </a:rPr>
              <a:t>Services</a:t>
            </a:r>
          </a:p>
          <a:p>
            <a:pPr lvl="0"/>
            <a:r>
              <a:rPr lang="en-US" sz="1600" kern="1200" dirty="0">
                <a:solidFill>
                  <a:schemeClr val="tx1"/>
                </a:solidFill>
                <a:effectLst/>
                <a:latin typeface="+mn-lt"/>
                <a:ea typeface="+mn-ea"/>
                <a:cs typeface="+mn-cs"/>
              </a:rPr>
              <a:t>And of course Health &amp; Wellness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14</a:t>
            </a:fld>
            <a:endParaRPr lang="en-GB"/>
          </a:p>
        </p:txBody>
      </p:sp>
    </p:spTree>
    <p:extLst>
      <p:ext uri="{BB962C8B-B14F-4D97-AF65-F5344CB8AC3E}">
        <p14:creationId xmlns:p14="http://schemas.microsoft.com/office/powerpoint/2010/main" val="112718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kern="1200" dirty="0">
                <a:solidFill>
                  <a:schemeClr val="tx1"/>
                </a:solidFill>
                <a:effectLst/>
                <a:latin typeface="+mn-lt"/>
                <a:ea typeface="+mn-ea"/>
                <a:cs typeface="+mn-cs"/>
              </a:rPr>
              <a:t>You can zip through these category slides and stop to talk about you favorite products and services.</a:t>
            </a:r>
            <a:r>
              <a:rPr lang="en-US" dirty="0">
                <a:effectLst/>
              </a:rPr>
              <a:t> </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15</a:t>
            </a:fld>
            <a:endParaRPr lang="en-GB"/>
          </a:p>
        </p:txBody>
      </p:sp>
    </p:spTree>
    <p:extLst>
      <p:ext uri="{BB962C8B-B14F-4D97-AF65-F5344CB8AC3E}">
        <p14:creationId xmlns:p14="http://schemas.microsoft.com/office/powerpoint/2010/main" val="133204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16</a:t>
            </a:fld>
            <a:endParaRPr lang="en-GB"/>
          </a:p>
        </p:txBody>
      </p:sp>
    </p:spTree>
    <p:extLst>
      <p:ext uri="{BB962C8B-B14F-4D97-AF65-F5344CB8AC3E}">
        <p14:creationId xmlns:p14="http://schemas.microsoft.com/office/powerpoint/2010/main" val="467279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17</a:t>
            </a:fld>
            <a:endParaRPr lang="en-GB"/>
          </a:p>
        </p:txBody>
      </p:sp>
    </p:spTree>
    <p:extLst>
      <p:ext uri="{BB962C8B-B14F-4D97-AF65-F5344CB8AC3E}">
        <p14:creationId xmlns:p14="http://schemas.microsoft.com/office/powerpoint/2010/main" val="570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18</a:t>
            </a:fld>
            <a:endParaRPr lang="en-GB"/>
          </a:p>
        </p:txBody>
      </p:sp>
    </p:spTree>
    <p:extLst>
      <p:ext uri="{BB962C8B-B14F-4D97-AF65-F5344CB8AC3E}">
        <p14:creationId xmlns:p14="http://schemas.microsoft.com/office/powerpoint/2010/main" val="111304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19</a:t>
            </a:fld>
            <a:endParaRPr lang="en-GB"/>
          </a:p>
        </p:txBody>
      </p:sp>
    </p:spTree>
    <p:extLst>
      <p:ext uri="{BB962C8B-B14F-4D97-AF65-F5344CB8AC3E}">
        <p14:creationId xmlns:p14="http://schemas.microsoft.com/office/powerpoint/2010/main" val="11543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I’m with a company called Youngevity.  We’re a </a:t>
            </a:r>
            <a:r>
              <a:rPr lang="en-US" sz="1600" kern="1200" dirty="0">
                <a:solidFill>
                  <a:srgbClr val="FF0000"/>
                </a:solidFill>
                <a:effectLst/>
                <a:latin typeface="+mn-lt"/>
                <a:ea typeface="+mn-ea"/>
                <a:cs typeface="+mn-cs"/>
              </a:rPr>
              <a:t>publicly</a:t>
            </a:r>
            <a:r>
              <a:rPr lang="en-US" sz="1600" kern="1200" dirty="0">
                <a:solidFill>
                  <a:schemeClr val="tx1"/>
                </a:solidFill>
                <a:effectLst/>
                <a:latin typeface="+mn-lt"/>
                <a:ea typeface="+mn-ea"/>
                <a:cs typeface="+mn-cs"/>
              </a:rPr>
              <a:t> traded global company.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And although the company is celebrating its 20th anniversary -  we’re starting a new chapter – </a:t>
            </a:r>
          </a:p>
          <a:p>
            <a:r>
              <a:rPr lang="en-US" sz="1600" kern="1200" dirty="0">
                <a:solidFill>
                  <a:schemeClr val="tx1"/>
                </a:solidFill>
                <a:effectLst/>
                <a:latin typeface="+mn-lt"/>
                <a:ea typeface="+mn-ea"/>
                <a:cs typeface="+mn-cs"/>
              </a:rPr>
              <a:t>that’s very much in line with what’s happening in the market place today.  </a:t>
            </a:r>
            <a:r>
              <a:rPr lang="en-US" dirty="0">
                <a:effectLst/>
              </a:rPr>
              <a:t> </a:t>
            </a:r>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a:t>
            </a:fld>
            <a:endParaRPr lang="en-GB"/>
          </a:p>
        </p:txBody>
      </p:sp>
    </p:spTree>
    <p:extLst>
      <p:ext uri="{BB962C8B-B14F-4D97-AF65-F5344CB8AC3E}">
        <p14:creationId xmlns:p14="http://schemas.microsoft.com/office/powerpoint/2010/main" val="861868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Now back to earning some extra money, and the Youngevity modern marketplace.   </a:t>
            </a:r>
          </a:p>
          <a:p>
            <a:r>
              <a:rPr lang="en-US" sz="1600" kern="1200" dirty="0">
                <a:solidFill>
                  <a:schemeClr val="tx1"/>
                </a:solidFill>
                <a:effectLst/>
                <a:latin typeface="+mn-lt"/>
                <a:ea typeface="+mn-ea"/>
                <a:cs typeface="+mn-cs"/>
              </a:rPr>
              <a:t> </a:t>
            </a:r>
          </a:p>
          <a:p>
            <a:r>
              <a:rPr lang="en-US" sz="1600" i="1" kern="1200" dirty="0">
                <a:solidFill>
                  <a:schemeClr val="tx1"/>
                </a:solidFill>
                <a:effectLst/>
                <a:latin typeface="+mn-lt"/>
                <a:ea typeface="+mn-ea"/>
                <a:cs typeface="+mn-cs"/>
              </a:rPr>
              <a:t>I’ve been able to earn enough to pay for my family’s gym membership and make the payments on my new car (insert own story)</a:t>
            </a:r>
            <a:endParaRPr lang="en-US" sz="1600" kern="1200" dirty="0">
              <a:solidFill>
                <a:schemeClr val="tx1"/>
              </a:solidFill>
              <a:effectLst/>
              <a:latin typeface="+mn-lt"/>
              <a:ea typeface="+mn-ea"/>
              <a:cs typeface="+mn-cs"/>
            </a:endParaRPr>
          </a:p>
          <a:p>
            <a:r>
              <a:rPr lang="en-US" sz="1600" i="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And I don’t have to stick to any crazy hours on top of my regular job</a:t>
            </a:r>
            <a:r>
              <a:rPr lang="is-IS" sz="1600" kern="1200" dirty="0">
                <a:solidFill>
                  <a:schemeClr val="tx1"/>
                </a:solidFill>
                <a:effectLst/>
                <a:latin typeface="+mn-lt"/>
                <a:ea typeface="+mn-ea"/>
                <a:cs typeface="+mn-cs"/>
              </a:rPr>
              <a:t>…</a:t>
            </a:r>
            <a:r>
              <a:rPr lang="en-US" sz="1600" kern="1200" dirty="0">
                <a:solidFill>
                  <a:schemeClr val="tx1"/>
                </a:solidFill>
                <a:effectLst/>
                <a:latin typeface="+mn-lt"/>
                <a:ea typeface="+mn-ea"/>
                <a:cs typeface="+mn-cs"/>
              </a:rPr>
              <a:t> I just fit this in when I can. It’s flexible. I’m doing something fun on the side. And I’m getting paid for it.</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There are other companies that offer ways to earn money by sharing their products. This is becoming more mainstream. But they don’t have the variety we do.  You can represent products and services in the 6 top billion dollar industries.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20</a:t>
            </a:fld>
            <a:endParaRPr lang="en-GB"/>
          </a:p>
        </p:txBody>
      </p:sp>
    </p:spTree>
    <p:extLst>
      <p:ext uri="{BB962C8B-B14F-4D97-AF65-F5344CB8AC3E}">
        <p14:creationId xmlns:p14="http://schemas.microsoft.com/office/powerpoint/2010/main" val="207390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And because of this </a:t>
            </a:r>
            <a:r>
              <a:rPr lang="en-US" sz="1600" b="1" kern="1200" dirty="0">
                <a:solidFill>
                  <a:schemeClr val="tx1"/>
                </a:solidFill>
                <a:effectLst/>
                <a:latin typeface="+mn-lt"/>
                <a:ea typeface="+mn-ea"/>
                <a:cs typeface="+mn-cs"/>
              </a:rPr>
              <a:t>unique</a:t>
            </a:r>
            <a:r>
              <a:rPr lang="en-US" sz="1600" kern="1200" dirty="0">
                <a:solidFill>
                  <a:schemeClr val="tx1"/>
                </a:solidFill>
                <a:effectLst/>
                <a:latin typeface="+mn-lt"/>
                <a:ea typeface="+mn-ea"/>
                <a:cs typeface="+mn-cs"/>
              </a:rPr>
              <a:t> assortment, you can “Pick Your Passion” – choose what you want to focus on. In addition to letting people know about the Healthy Body </a:t>
            </a:r>
            <a:r>
              <a:rPr lang="en-US" sz="1600" kern="1200" dirty="0" err="1">
                <a:solidFill>
                  <a:schemeClr val="tx1"/>
                </a:solidFill>
                <a:effectLst/>
                <a:latin typeface="+mn-lt"/>
                <a:ea typeface="+mn-ea"/>
                <a:cs typeface="+mn-cs"/>
              </a:rPr>
              <a:t>Paks</a:t>
            </a:r>
            <a:r>
              <a:rPr lang="en-US" sz="1600" kern="1200" dirty="0">
                <a:solidFill>
                  <a:schemeClr val="tx1"/>
                </a:solidFill>
                <a:effectLst/>
                <a:latin typeface="+mn-lt"/>
                <a:ea typeface="+mn-ea"/>
                <a:cs typeface="+mn-cs"/>
              </a:rPr>
              <a:t> . . . </a:t>
            </a:r>
          </a:p>
          <a:p>
            <a:r>
              <a:rPr lang="en-US" sz="1600" kern="1200" dirty="0">
                <a:solidFill>
                  <a:schemeClr val="tx1"/>
                </a:solidFill>
                <a:effectLst/>
                <a:latin typeface="+mn-lt"/>
                <a:ea typeface="+mn-ea"/>
                <a:cs typeface="+mn-cs"/>
              </a:rPr>
              <a:t> </a:t>
            </a:r>
          </a:p>
          <a:p>
            <a:r>
              <a:rPr lang="en-US" sz="1600" i="1" kern="1200" dirty="0">
                <a:solidFill>
                  <a:schemeClr val="tx1"/>
                </a:solidFill>
                <a:effectLst/>
                <a:latin typeface="+mn-lt"/>
                <a:ea typeface="+mn-ea"/>
                <a:cs typeface="+mn-cs"/>
              </a:rPr>
              <a:t>I actually do fun oil workshops. (fill in your own)</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And because of this </a:t>
            </a:r>
            <a:r>
              <a:rPr lang="en-US" sz="1600" b="1" kern="1200" dirty="0">
                <a:solidFill>
                  <a:schemeClr val="tx1"/>
                </a:solidFill>
                <a:effectLst/>
                <a:latin typeface="+mn-lt"/>
                <a:ea typeface="+mn-ea"/>
                <a:cs typeface="+mn-cs"/>
              </a:rPr>
              <a:t>broad </a:t>
            </a:r>
            <a:r>
              <a:rPr lang="en-US" sz="1600" kern="1200" dirty="0">
                <a:solidFill>
                  <a:schemeClr val="tx1"/>
                </a:solidFill>
                <a:effectLst/>
                <a:latin typeface="+mn-lt"/>
                <a:ea typeface="+mn-ea"/>
                <a:cs typeface="+mn-cs"/>
              </a:rPr>
              <a:t>assortment, it’s much easier to find people who want to buy something from you. And then, you’ll be able to simply help people “Swap Where They Shop” because we offer so many every day items they purchase elsewhere. </a:t>
            </a:r>
            <a:r>
              <a:rPr lang="en-US" sz="1600" b="0" i="0" kern="1200" dirty="0">
                <a:solidFill>
                  <a:schemeClr val="tx1"/>
                </a:solidFill>
                <a:effectLst/>
                <a:latin typeface="+mn-lt"/>
                <a:ea typeface="+mn-ea"/>
                <a:cs typeface="+mn-cs"/>
              </a:rPr>
              <a:t> </a:t>
            </a:r>
          </a:p>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21</a:t>
            </a:fld>
            <a:endParaRPr lang="en-GB"/>
          </a:p>
        </p:txBody>
      </p:sp>
    </p:spTree>
    <p:extLst>
      <p:ext uri="{BB962C8B-B14F-4D97-AF65-F5344CB8AC3E}">
        <p14:creationId xmlns:p14="http://schemas.microsoft.com/office/powerpoint/2010/main" val="128852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There </a:t>
            </a:r>
            <a:r>
              <a:rPr lang="en-US" sz="1600" kern="1200" dirty="0">
                <a:solidFill>
                  <a:schemeClr val="tx1"/>
                </a:solidFill>
                <a:effectLst/>
                <a:latin typeface="+mn-lt"/>
                <a:ea typeface="+mn-ea"/>
                <a:cs typeface="+mn-cs"/>
              </a:rPr>
              <a:t>are two options:</a:t>
            </a:r>
          </a:p>
          <a:p>
            <a:r>
              <a:rPr lang="en-US" sz="1600" kern="1200" dirty="0">
                <a:solidFill>
                  <a:schemeClr val="tx1"/>
                </a:solidFill>
                <a:effectLst/>
                <a:latin typeface="+mn-lt"/>
                <a:ea typeface="+mn-ea"/>
                <a:cs typeface="+mn-cs"/>
              </a:rPr>
              <a:t>So if you’re interested in making an additional $500 - $1000 a month – then think about joining us as an Associate.  WE have all the tools for success. It’s like starting a business – but setting up the business is all taken care of for you.   </a:t>
            </a:r>
          </a:p>
          <a:p>
            <a:r>
              <a:rPr lang="en-US" sz="1600" kern="1200" dirty="0">
                <a:solidFill>
                  <a:schemeClr val="tx1"/>
                </a:solidFill>
                <a:effectLst/>
                <a:latin typeface="+mn-lt"/>
                <a:ea typeface="+mn-ea"/>
                <a:cs typeface="+mn-cs"/>
              </a:rPr>
              <a:t>And there is no inventory!</a:t>
            </a:r>
          </a:p>
          <a:p>
            <a:r>
              <a:rPr lang="en-US" sz="1600" kern="1200" dirty="0">
                <a:solidFill>
                  <a:schemeClr val="tx1"/>
                </a:solidFill>
                <a:effectLst/>
                <a:latin typeface="+mn-lt"/>
                <a:ea typeface="+mn-ea"/>
                <a:cs typeface="+mn-cs"/>
              </a:rPr>
              <a:t> </a:t>
            </a:r>
          </a:p>
          <a:p>
            <a:r>
              <a:rPr lang="en-US" sz="1600" b="1" kern="1200" dirty="0">
                <a:solidFill>
                  <a:schemeClr val="tx1"/>
                </a:solidFill>
                <a:effectLst/>
                <a:latin typeface="+mn-lt"/>
                <a:ea typeface="+mn-ea"/>
                <a:cs typeface="+mn-cs"/>
              </a:rPr>
              <a:t>Associate membership gives you: (NB:  Feel free to advise the cost of joining as $20 (+GST for NZ))</a:t>
            </a:r>
            <a:endParaRPr lang="en-US"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-wholesale pricing</a:t>
            </a:r>
          </a:p>
          <a:p>
            <a:pPr lvl="0"/>
            <a:r>
              <a:rPr lang="en-US" sz="1600" kern="1200" dirty="0">
                <a:solidFill>
                  <a:schemeClr val="tx1"/>
                </a:solidFill>
                <a:effectLst/>
                <a:latin typeface="+mn-lt"/>
                <a:ea typeface="+mn-ea"/>
                <a:cs typeface="+mn-cs"/>
              </a:rPr>
              <a:t>-free shipping on </a:t>
            </a:r>
            <a:r>
              <a:rPr lang="en-US" sz="1600" kern="1200" dirty="0" err="1">
                <a:solidFill>
                  <a:schemeClr val="tx1"/>
                </a:solidFill>
                <a:effectLst/>
                <a:latin typeface="+mn-lt"/>
                <a:ea typeface="+mn-ea"/>
                <a:cs typeface="+mn-cs"/>
              </a:rPr>
              <a:t>autoship</a:t>
            </a:r>
            <a:endParaRPr lang="en-US" sz="16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-thank you </a:t>
            </a:r>
            <a:r>
              <a:rPr lang="en-US" sz="1600" b="0" kern="1200" dirty="0">
                <a:solidFill>
                  <a:schemeClr val="tx1"/>
                </a:solidFill>
                <a:effectLst/>
                <a:latin typeface="+mn-lt"/>
                <a:ea typeface="+mn-ea"/>
                <a:cs typeface="+mn-cs"/>
              </a:rPr>
              <a:t>che</a:t>
            </a:r>
            <a:r>
              <a:rPr lang="en-US" sz="1600" b="0" u="sng" kern="1200" dirty="0">
                <a:solidFill>
                  <a:schemeClr val="tx1"/>
                </a:solidFill>
                <a:effectLst/>
                <a:latin typeface="+mn-lt"/>
                <a:ea typeface="+mn-ea"/>
                <a:cs typeface="+mn-cs"/>
              </a:rPr>
              <a:t>ques</a:t>
            </a:r>
          </a:p>
          <a:p>
            <a:pPr lvl="0"/>
            <a:r>
              <a:rPr lang="en-US" sz="1600" kern="1200" dirty="0">
                <a:solidFill>
                  <a:schemeClr val="tx1"/>
                </a:solidFill>
                <a:effectLst/>
                <a:latin typeface="+mn-lt"/>
                <a:ea typeface="+mn-ea"/>
                <a:cs typeface="+mn-cs"/>
              </a:rPr>
              <a:t> </a:t>
            </a:r>
          </a:p>
          <a:p>
            <a:r>
              <a:rPr lang="en-US" sz="1600" b="1" kern="1200" dirty="0">
                <a:solidFill>
                  <a:schemeClr val="tx1"/>
                </a:solidFill>
                <a:effectLst/>
                <a:latin typeface="+mn-lt"/>
                <a:ea typeface="+mn-ea"/>
                <a:cs typeface="+mn-cs"/>
              </a:rPr>
              <a:t>Go CEO (NB:  Feel free to advise the cost of going CEO in your applicable currency)</a:t>
            </a:r>
          </a:p>
          <a:p>
            <a:r>
              <a:rPr lang="en-US" sz="1600" kern="1200" dirty="0">
                <a:solidFill>
                  <a:schemeClr val="tx1"/>
                </a:solidFill>
                <a:effectLst/>
                <a:latin typeface="+mn-lt"/>
                <a:ea typeface="+mn-ea"/>
                <a:cs typeface="+mn-cs"/>
              </a:rPr>
              <a:t>-membership benefits</a:t>
            </a:r>
          </a:p>
          <a:p>
            <a:pPr lvl="0"/>
            <a:r>
              <a:rPr lang="en-US" sz="1600" b="0" kern="1200" dirty="0">
                <a:solidFill>
                  <a:schemeClr val="tx1"/>
                </a:solidFill>
                <a:effectLst/>
                <a:latin typeface="+mn-lt"/>
                <a:ea typeface="+mn-ea"/>
                <a:cs typeface="+mn-cs"/>
              </a:rPr>
              <a:t>-Additional bonuses (</a:t>
            </a:r>
            <a:r>
              <a:rPr lang="en-US" sz="1600" b="0" kern="1200" dirty="0" err="1">
                <a:solidFill>
                  <a:schemeClr val="tx1"/>
                </a:solidFill>
                <a:effectLst/>
                <a:latin typeface="+mn-lt"/>
                <a:ea typeface="+mn-ea"/>
                <a:cs typeface="+mn-cs"/>
              </a:rPr>
              <a:t>eg</a:t>
            </a:r>
            <a:r>
              <a:rPr lang="en-US" sz="1600" b="0" kern="1200" dirty="0">
                <a:solidFill>
                  <a:schemeClr val="tx1"/>
                </a:solidFill>
                <a:effectLst/>
                <a:latin typeface="+mn-lt"/>
                <a:ea typeface="+mn-ea"/>
                <a:cs typeface="+mn-cs"/>
              </a:rPr>
              <a:t>: Coding, Car)</a:t>
            </a:r>
          </a:p>
          <a:p>
            <a:pPr lvl="0"/>
            <a:r>
              <a:rPr lang="en-US" sz="1600" kern="1200" dirty="0">
                <a:solidFill>
                  <a:schemeClr val="tx1"/>
                </a:solidFill>
                <a:effectLst/>
                <a:latin typeface="+mn-lt"/>
                <a:ea typeface="+mn-ea"/>
                <a:cs typeface="+mn-cs"/>
              </a:rPr>
              <a:t>-get paid 10 different ways </a:t>
            </a:r>
            <a:r>
              <a:rPr lang="en-US" sz="1600" i="1" kern="1200" dirty="0">
                <a:solidFill>
                  <a:schemeClr val="tx1"/>
                </a:solidFill>
                <a:effectLst/>
                <a:latin typeface="+mn-lt"/>
                <a:ea typeface="+mn-ea"/>
                <a:cs typeface="+mn-cs"/>
              </a:rPr>
              <a:t>(listed out on next slide)</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22</a:t>
            </a:fld>
            <a:endParaRPr lang="en-GB"/>
          </a:p>
        </p:txBody>
      </p:sp>
    </p:spTree>
    <p:extLst>
      <p:ext uri="{BB962C8B-B14F-4D97-AF65-F5344CB8AC3E}">
        <p14:creationId xmlns:p14="http://schemas.microsoft.com/office/powerpoint/2010/main" val="1178222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paid in 10 different ways!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23</a:t>
            </a:fld>
            <a:endParaRPr lang="en-GB"/>
          </a:p>
        </p:txBody>
      </p:sp>
    </p:spTree>
    <p:extLst>
      <p:ext uri="{BB962C8B-B14F-4D97-AF65-F5344CB8AC3E}">
        <p14:creationId xmlns:p14="http://schemas.microsoft.com/office/powerpoint/2010/main" val="175431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If you can get 4 people to join your team and purchase a CEO Pak then in this example, you can get your money back on the purchase of your </a:t>
            </a:r>
          </a:p>
          <a:p>
            <a:r>
              <a:rPr lang="en-US" sz="1600" kern="1200" dirty="0">
                <a:solidFill>
                  <a:schemeClr val="tx1"/>
                </a:solidFill>
                <a:effectLst/>
                <a:latin typeface="+mn-lt"/>
                <a:ea typeface="+mn-ea"/>
                <a:cs typeface="+mn-cs"/>
              </a:rPr>
              <a:t>own CEO Pak, enjoy the benefits of the great Youngevity products, and start your business quickly.</a:t>
            </a:r>
          </a:p>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24</a:t>
            </a:fld>
            <a:endParaRPr lang="en-GB"/>
          </a:p>
        </p:txBody>
      </p:sp>
    </p:spTree>
    <p:extLst>
      <p:ext uri="{BB962C8B-B14F-4D97-AF65-F5344CB8AC3E}">
        <p14:creationId xmlns:p14="http://schemas.microsoft.com/office/powerpoint/2010/main" val="175246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Here’s an example of how it is possible to earn $500 a month</a:t>
            </a:r>
            <a:r>
              <a:rPr lang="en-US" sz="1600" kern="1200" baseline="0" dirty="0">
                <a:solidFill>
                  <a:schemeClr val="tx1"/>
                </a:solidFill>
                <a:effectLst/>
                <a:latin typeface="+mn-lt"/>
                <a:ea typeface="+mn-ea"/>
                <a:cs typeface="+mn-cs"/>
              </a:rPr>
              <a:t> by adding customers and distributors to your business.</a:t>
            </a:r>
          </a:p>
          <a:p>
            <a:endParaRPr lang="en-US" sz="1600" kern="1200" baseline="0" dirty="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mn-lt"/>
                <a:ea typeface="+mn-ea"/>
                <a:cs typeface="+mn-cs"/>
              </a:rPr>
              <a:t>This is great place for a personal story or testimonial from your team. </a:t>
            </a: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mn-lt"/>
                <a:ea typeface="+mn-ea"/>
                <a:cs typeface="+mn-cs"/>
              </a:rPr>
              <a:t>You want people to believe this is achievable and you have the team to support them.</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25</a:t>
            </a:fld>
            <a:endParaRPr lang="en-GB"/>
          </a:p>
        </p:txBody>
      </p:sp>
    </p:spTree>
    <p:extLst>
      <p:ext uri="{BB962C8B-B14F-4D97-AF65-F5344CB8AC3E}">
        <p14:creationId xmlns:p14="http://schemas.microsoft.com/office/powerpoint/2010/main" val="1200902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Here’s </a:t>
            </a:r>
            <a:r>
              <a:rPr lang="en-US" sz="1600" kern="1200" dirty="0">
                <a:solidFill>
                  <a:schemeClr val="tx1"/>
                </a:solidFill>
                <a:effectLst/>
                <a:latin typeface="+mn-lt"/>
                <a:ea typeface="+mn-ea"/>
                <a:cs typeface="+mn-cs"/>
              </a:rPr>
              <a:t>an example of the monthly residual bonus.</a:t>
            </a:r>
          </a:p>
          <a:p>
            <a:endParaRPr lang="en-US" sz="1600" kern="1200" dirty="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mn-lt"/>
                <a:ea typeface="+mn-ea"/>
                <a:cs typeface="+mn-cs"/>
              </a:rPr>
              <a:t>This is another great place for a personal story or testimonial from your team. </a:t>
            </a: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26</a:t>
            </a:fld>
            <a:endParaRPr lang="en-GB"/>
          </a:p>
        </p:txBody>
      </p:sp>
    </p:spTree>
    <p:extLst>
      <p:ext uri="{BB962C8B-B14F-4D97-AF65-F5344CB8AC3E}">
        <p14:creationId xmlns:p14="http://schemas.microsoft.com/office/powerpoint/2010/main" val="21395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But </a:t>
            </a:r>
            <a:r>
              <a:rPr lang="en-US" sz="1600" kern="1200" dirty="0">
                <a:solidFill>
                  <a:schemeClr val="tx1"/>
                </a:solidFill>
                <a:effectLst/>
                <a:latin typeface="+mn-lt"/>
                <a:ea typeface="+mn-ea"/>
                <a:cs typeface="+mn-cs"/>
              </a:rPr>
              <a:t>I have to tell you that what I really love about being a part of this company is the community.   WE help each other get better – and do better. For me, I’m always looking for ways to improve my quality of life – and the quality of life of my family and my community.</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You saw the slide with coffee on it. Well that’s one of the products that helps fund our Be the Change foundation.</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I love being a part of a company that gives back in so many ways. </a:t>
            </a:r>
            <a:r>
              <a:rPr lang="en-US" sz="1600" kern="1200" dirty="0" smtClean="0">
                <a:solidFill>
                  <a:schemeClr val="tx1"/>
                </a:solidFill>
                <a:effectLst/>
                <a:latin typeface="+mn-lt"/>
                <a:ea typeface="+mn-ea"/>
                <a:cs typeface="+mn-cs"/>
              </a:rPr>
              <a:t>You </a:t>
            </a:r>
            <a:r>
              <a:rPr lang="en-US" sz="1600" kern="1200" dirty="0">
                <a:solidFill>
                  <a:schemeClr val="tx1"/>
                </a:solidFill>
                <a:effectLst/>
                <a:latin typeface="+mn-lt"/>
                <a:ea typeface="+mn-ea"/>
                <a:cs typeface="+mn-cs"/>
              </a:rPr>
              <a:t>can read more about this on my site too. I’m just so proud to be associated with this great foundation. </a:t>
            </a:r>
          </a:p>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27</a:t>
            </a:fld>
            <a:endParaRPr lang="en-GB"/>
          </a:p>
        </p:txBody>
      </p:sp>
    </p:spTree>
    <p:extLst>
      <p:ext uri="{BB962C8B-B14F-4D97-AF65-F5344CB8AC3E}">
        <p14:creationId xmlns:p14="http://schemas.microsoft.com/office/powerpoint/2010/main" val="1199520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And </a:t>
            </a:r>
            <a:r>
              <a:rPr lang="en-US" sz="1600" b="0" i="0" kern="1200" dirty="0">
                <a:solidFill>
                  <a:schemeClr val="tx1"/>
                </a:solidFill>
                <a:effectLst/>
                <a:latin typeface="+mn-lt"/>
                <a:ea typeface="+mn-ea"/>
                <a:cs typeface="+mn-cs"/>
              </a:rPr>
              <a:t>the other benefits of being a part of this community are the fun rewards and incentives you can earn – like amazing trips. </a:t>
            </a:r>
            <a:r>
              <a:rPr lang="en-US" dirty="0"/>
              <a:t/>
            </a:r>
            <a:br>
              <a:rPr lang="en-US" dirty="0"/>
            </a:b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28</a:t>
            </a:fld>
            <a:endParaRPr lang="en-GB"/>
          </a:p>
        </p:txBody>
      </p:sp>
    </p:spTree>
    <p:extLst>
      <p:ext uri="{BB962C8B-B14F-4D97-AF65-F5344CB8AC3E}">
        <p14:creationId xmlns:p14="http://schemas.microsoft.com/office/powerpoint/2010/main" val="2109692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key points and remind</a:t>
            </a:r>
            <a:r>
              <a:rPr lang="en-US" baseline="0" dirty="0"/>
              <a:t> your audience how Youngevity has helped you</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29</a:t>
            </a:fld>
            <a:endParaRPr lang="en-GB"/>
          </a:p>
        </p:txBody>
      </p:sp>
    </p:spTree>
    <p:extLst>
      <p:ext uri="{BB962C8B-B14F-4D97-AF65-F5344CB8AC3E}">
        <p14:creationId xmlns:p14="http://schemas.microsoft.com/office/powerpoint/2010/main" val="150618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OPTIONAL </a:t>
            </a:r>
            <a:r>
              <a:rPr lang="en-US" sz="1600" kern="1200" dirty="0">
                <a:solidFill>
                  <a:schemeClr val="tx1"/>
                </a:solidFill>
                <a:effectLst/>
                <a:latin typeface="+mn-lt"/>
                <a:ea typeface="+mn-ea"/>
                <a:cs typeface="+mn-cs"/>
              </a:rPr>
              <a:t>- CUSTOMIZE THIS SLIDE IMAGE FOR YOU. Add an image that is important to you and then enter a brief statement about you (i.e. I can now spend more time with my family)   </a:t>
            </a:r>
          </a:p>
          <a:p>
            <a:r>
              <a:rPr lang="en-US" sz="1600" kern="1200" dirty="0">
                <a:solidFill>
                  <a:schemeClr val="tx1"/>
                </a:solidFill>
                <a:effectLst/>
                <a:latin typeface="+mn-lt"/>
                <a:ea typeface="+mn-ea"/>
                <a:cs typeface="+mn-cs"/>
              </a:rPr>
              <a:t/>
            </a:r>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This company has changed my life for the better in so many ways, and in my opinion – it can make everyone’s life better.</a:t>
            </a:r>
          </a:p>
          <a:p>
            <a:r>
              <a:rPr lang="en-US" sz="1600" kern="1200" dirty="0">
                <a:solidFill>
                  <a:schemeClr val="tx1"/>
                </a:solidFill>
                <a:effectLst/>
                <a:latin typeface="+mn-lt"/>
                <a:ea typeface="+mn-ea"/>
                <a:cs typeface="+mn-cs"/>
              </a:rPr>
              <a:t> </a:t>
            </a:r>
          </a:p>
          <a:p>
            <a:r>
              <a:rPr lang="en-US" sz="1600" i="1" kern="1200" dirty="0">
                <a:solidFill>
                  <a:schemeClr val="tx1"/>
                </a:solidFill>
                <a:effectLst/>
                <a:latin typeface="+mn-lt"/>
                <a:ea typeface="+mn-ea"/>
                <a:cs typeface="+mn-cs"/>
              </a:rPr>
              <a:t>Add short personal story</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DELETE THIS SLIDE IF YOU DO NOT WANT TO CUSTOMIZE</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a:t>
            </a:fld>
            <a:endParaRPr lang="en-GB"/>
          </a:p>
        </p:txBody>
      </p:sp>
    </p:spTree>
    <p:extLst>
      <p:ext uri="{BB962C8B-B14F-4D97-AF65-F5344CB8AC3E}">
        <p14:creationId xmlns:p14="http://schemas.microsoft.com/office/powerpoint/2010/main" val="455414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30</a:t>
            </a:fld>
            <a:endParaRPr lang="en-GB"/>
          </a:p>
        </p:txBody>
      </p:sp>
    </p:spTree>
    <p:extLst>
      <p:ext uri="{BB962C8B-B14F-4D97-AF65-F5344CB8AC3E}">
        <p14:creationId xmlns:p14="http://schemas.microsoft.com/office/powerpoint/2010/main" val="1740629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kern="1200" dirty="0">
                <a:solidFill>
                  <a:schemeClr val="tx1"/>
                </a:solidFill>
                <a:effectLst/>
                <a:latin typeface="+mn-lt"/>
                <a:ea typeface="+mn-ea"/>
                <a:cs typeface="+mn-cs"/>
              </a:rPr>
              <a:t>NOTE FROM TRACY – Please delete the line below about ‘meeting in back’!</a:t>
            </a: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Thanks so much for your time.   </a:t>
            </a:r>
            <a:r>
              <a:rPr lang="en-US" sz="1600" b="1" i="0" strike="sngStrike" kern="1200" dirty="0">
                <a:solidFill>
                  <a:schemeClr val="tx1"/>
                </a:solidFill>
                <a:effectLst/>
                <a:latin typeface="+mn-lt"/>
                <a:ea typeface="+mn-ea"/>
                <a:cs typeface="+mn-cs"/>
              </a:rPr>
              <a:t>I’ll meet you in the back :)</a:t>
            </a:r>
            <a:endParaRPr lang="en-US" b="1" strike="sngStrike"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31</a:t>
            </a:fld>
            <a:endParaRPr lang="en-GB"/>
          </a:p>
        </p:txBody>
      </p:sp>
    </p:spTree>
    <p:extLst>
      <p:ext uri="{BB962C8B-B14F-4D97-AF65-F5344CB8AC3E}">
        <p14:creationId xmlns:p14="http://schemas.microsoft.com/office/powerpoint/2010/main" val="23724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32</a:t>
            </a:fld>
            <a:endParaRPr lang="en-GB"/>
          </a:p>
        </p:txBody>
      </p:sp>
    </p:spTree>
    <p:extLst>
      <p:ext uri="{BB962C8B-B14F-4D97-AF65-F5344CB8AC3E}">
        <p14:creationId xmlns:p14="http://schemas.microsoft.com/office/powerpoint/2010/main" val="1442276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33</a:t>
            </a:fld>
            <a:endParaRPr lang="en-GB"/>
          </a:p>
        </p:txBody>
      </p:sp>
    </p:spTree>
    <p:extLst>
      <p:ext uri="{BB962C8B-B14F-4D97-AF65-F5344CB8AC3E}">
        <p14:creationId xmlns:p14="http://schemas.microsoft.com/office/powerpoint/2010/main" val="1350389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Here’s an example of Residual Compensation</a:t>
            </a:r>
          </a:p>
          <a:p>
            <a:endParaRPr lang="en-US" sz="1600" kern="1200" baseline="0" dirty="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mn-lt"/>
                <a:ea typeface="+mn-ea"/>
                <a:cs typeface="+mn-cs"/>
              </a:rPr>
              <a:t>Be sure to explain:</a:t>
            </a:r>
          </a:p>
          <a:p>
            <a:pPr marL="0" marR="0" indent="0" algn="l" defTabSz="1219170" rtl="0" eaLnBrk="1" fontAlgn="auto" latinLnBrk="0" hangingPunct="1">
              <a:lnSpc>
                <a:spcPct val="100000"/>
              </a:lnSpc>
              <a:spcBef>
                <a:spcPts val="0"/>
              </a:spcBef>
              <a:spcAft>
                <a:spcPts val="0"/>
              </a:spcAft>
              <a:buClrTx/>
              <a:buSzTx/>
              <a:buFontTx/>
              <a:buNone/>
              <a:tabLst/>
              <a:defRPr/>
            </a:pPr>
            <a:r>
              <a:rPr lang="en-US" sz="1600" i="0" kern="1200" dirty="0">
                <a:solidFill>
                  <a:schemeClr val="tx1"/>
                </a:solidFill>
                <a:effectLst/>
                <a:latin typeface="+mn-lt"/>
                <a:ea typeface="+mn-ea"/>
                <a:cs typeface="+mn-cs"/>
              </a:rPr>
              <a:t>LEVERAGE</a:t>
            </a:r>
            <a:r>
              <a:rPr lang="en-US" sz="1600" i="0" kern="1200" baseline="0" dirty="0">
                <a:solidFill>
                  <a:schemeClr val="tx1"/>
                </a:solidFill>
                <a:effectLst/>
                <a:latin typeface="+mn-lt"/>
                <a:ea typeface="+mn-ea"/>
                <a:cs typeface="+mn-cs"/>
              </a:rPr>
              <a:t>: The ability to be paid on the efforts of many</a:t>
            </a:r>
          </a:p>
          <a:p>
            <a:pPr marL="0" marR="0" indent="0" algn="l" defTabSz="1219170" rtl="0" eaLnBrk="1" fontAlgn="auto" latinLnBrk="0" hangingPunct="1">
              <a:lnSpc>
                <a:spcPct val="100000"/>
              </a:lnSpc>
              <a:spcBef>
                <a:spcPts val="0"/>
              </a:spcBef>
              <a:spcAft>
                <a:spcPts val="0"/>
              </a:spcAft>
              <a:buClrTx/>
              <a:buSzTx/>
              <a:buFontTx/>
              <a:buNone/>
              <a:tabLst/>
              <a:defRPr/>
            </a:pPr>
            <a:endParaRPr lang="en-US" sz="1600" i="0" kern="1200" baseline="0" dirty="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0" kern="1200" baseline="0" dirty="0">
                <a:solidFill>
                  <a:schemeClr val="tx1"/>
                </a:solidFill>
                <a:effectLst/>
                <a:latin typeface="+mn-lt"/>
                <a:ea typeface="+mn-ea"/>
                <a:cs typeface="+mn-cs"/>
              </a:rPr>
              <a:t>COMPOUNDING: The bigger your team get, the faster your commissions grow</a:t>
            </a:r>
            <a:endParaRPr lang="en-US" sz="1600" i="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34</a:t>
            </a:fld>
            <a:endParaRPr lang="en-GB"/>
          </a:p>
        </p:txBody>
      </p:sp>
    </p:spTree>
    <p:extLst>
      <p:ext uri="{BB962C8B-B14F-4D97-AF65-F5344CB8AC3E}">
        <p14:creationId xmlns:p14="http://schemas.microsoft.com/office/powerpoint/2010/main" val="84672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Here’s an example of Residual Compensation</a:t>
            </a:r>
          </a:p>
          <a:p>
            <a:endParaRPr lang="en-US" sz="1600" kern="1200" dirty="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mn-lt"/>
                <a:ea typeface="+mn-ea"/>
                <a:cs typeface="+mn-cs"/>
              </a:rPr>
              <a:t>Be sure to mention that in this example:</a:t>
            </a:r>
          </a:p>
          <a:p>
            <a:pPr marL="0" marR="0" indent="0" algn="l" defTabSz="1219170" rtl="0" eaLnBrk="1" fontAlgn="auto" latinLnBrk="0" hangingPunct="1">
              <a:lnSpc>
                <a:spcPct val="100000"/>
              </a:lnSpc>
              <a:spcBef>
                <a:spcPts val="0"/>
              </a:spcBef>
              <a:spcAft>
                <a:spcPts val="0"/>
              </a:spcAft>
              <a:buClrTx/>
              <a:buSzTx/>
              <a:buFontTx/>
              <a:buNone/>
              <a:tabLst/>
              <a:defRPr/>
            </a:pPr>
            <a:r>
              <a:rPr lang="en-US" sz="1600" i="0" kern="1200" dirty="0">
                <a:solidFill>
                  <a:schemeClr val="tx1"/>
                </a:solidFill>
                <a:effectLst/>
                <a:latin typeface="+mn-lt"/>
                <a:ea typeface="+mn-ea"/>
                <a:cs typeface="+mn-cs"/>
              </a:rPr>
              <a:t>  1. Personal effort up 50%</a:t>
            </a:r>
          </a:p>
          <a:p>
            <a:pPr marL="0" marR="0" indent="0" algn="l" defTabSz="1219170" rtl="0" eaLnBrk="1" fontAlgn="auto" latinLnBrk="0" hangingPunct="1">
              <a:lnSpc>
                <a:spcPct val="100000"/>
              </a:lnSpc>
              <a:spcBef>
                <a:spcPts val="0"/>
              </a:spcBef>
              <a:spcAft>
                <a:spcPts val="0"/>
              </a:spcAft>
              <a:buClrTx/>
              <a:buSzTx/>
              <a:buFontTx/>
              <a:buNone/>
              <a:tabLst/>
              <a:defRPr/>
            </a:pPr>
            <a:r>
              <a:rPr lang="en-US" sz="1600" i="0" kern="1200" dirty="0">
                <a:solidFill>
                  <a:schemeClr val="tx1"/>
                </a:solidFill>
                <a:effectLst/>
                <a:latin typeface="+mn-lt"/>
                <a:ea typeface="+mn-ea"/>
                <a:cs typeface="+mn-cs"/>
              </a:rPr>
              <a:t>  2. Reps and commissions both</a:t>
            </a:r>
            <a:r>
              <a:rPr lang="en-US" sz="1600" i="0" kern="1200" baseline="0" dirty="0">
                <a:solidFill>
                  <a:schemeClr val="tx1"/>
                </a:solidFill>
                <a:effectLst/>
                <a:latin typeface="+mn-lt"/>
                <a:ea typeface="+mn-ea"/>
                <a:cs typeface="+mn-cs"/>
              </a:rPr>
              <a:t> up nearly 600%!!!</a:t>
            </a:r>
          </a:p>
          <a:p>
            <a:pPr marL="0" marR="0" indent="0" algn="l" defTabSz="1219170" rtl="0" eaLnBrk="1" fontAlgn="auto" latinLnBrk="0" hangingPunct="1">
              <a:lnSpc>
                <a:spcPct val="100000"/>
              </a:lnSpc>
              <a:spcBef>
                <a:spcPts val="0"/>
              </a:spcBef>
              <a:spcAft>
                <a:spcPts val="0"/>
              </a:spcAft>
              <a:buClrTx/>
              <a:buSzTx/>
              <a:buFontTx/>
              <a:buNone/>
              <a:tabLst/>
              <a:defRPr/>
            </a:pPr>
            <a:endParaRPr lang="en-US" sz="1600" i="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35</a:t>
            </a:fld>
            <a:endParaRPr lang="en-GB"/>
          </a:p>
        </p:txBody>
      </p:sp>
    </p:spTree>
    <p:extLst>
      <p:ext uri="{BB962C8B-B14F-4D97-AF65-F5344CB8AC3E}">
        <p14:creationId xmlns:p14="http://schemas.microsoft.com/office/powerpoint/2010/main" val="1200902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a:t>you want to add this optional</a:t>
            </a:r>
            <a:r>
              <a:rPr lang="en-US" baseline="0" dirty="0"/>
              <a:t> slide we suggest you add it around slide 4 or 5</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36</a:t>
            </a:fld>
            <a:endParaRPr lang="en-GB"/>
          </a:p>
        </p:txBody>
      </p:sp>
    </p:spTree>
    <p:extLst>
      <p:ext uri="{BB962C8B-B14F-4D97-AF65-F5344CB8AC3E}">
        <p14:creationId xmlns:p14="http://schemas.microsoft.com/office/powerpoint/2010/main" val="213951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37</a:t>
            </a:fld>
            <a:endParaRPr lang="en-GB"/>
          </a:p>
        </p:txBody>
      </p:sp>
    </p:spTree>
    <p:extLst>
      <p:ext uri="{BB962C8B-B14F-4D97-AF65-F5344CB8AC3E}">
        <p14:creationId xmlns:p14="http://schemas.microsoft.com/office/powerpoint/2010/main" val="764034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38</a:t>
            </a:fld>
            <a:endParaRPr lang="en-GB"/>
          </a:p>
        </p:txBody>
      </p:sp>
    </p:spTree>
    <p:extLst>
      <p:ext uri="{BB962C8B-B14F-4D97-AF65-F5344CB8AC3E}">
        <p14:creationId xmlns:p14="http://schemas.microsoft.com/office/powerpoint/2010/main" val="133047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company has changed my life for the better in so many ways, and in my opinion – it can make everyone’s life better.</a:t>
            </a:r>
          </a:p>
          <a:p>
            <a:r>
              <a:rPr lang="en-US" sz="1600" kern="1200" dirty="0">
                <a:solidFill>
                  <a:schemeClr val="tx1"/>
                </a:solidFill>
                <a:effectLst/>
                <a:latin typeface="+mn-lt"/>
                <a:ea typeface="+mn-ea"/>
                <a:cs typeface="+mn-cs"/>
              </a:rPr>
              <a:t> </a:t>
            </a:r>
          </a:p>
          <a:p>
            <a:r>
              <a:rPr lang="en-US" sz="1600" i="1" kern="1200" dirty="0">
                <a:solidFill>
                  <a:schemeClr val="tx1"/>
                </a:solidFill>
                <a:effectLst/>
                <a:latin typeface="+mn-lt"/>
                <a:ea typeface="+mn-ea"/>
                <a:cs typeface="+mn-cs"/>
              </a:rPr>
              <a:t>Add short personal story</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DELETE THE PREVIOUS SLIDE IF YOU DO NOT CUSTOMIZE IT </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4</a:t>
            </a:fld>
            <a:endParaRPr lang="en-GB"/>
          </a:p>
        </p:txBody>
      </p:sp>
    </p:spTree>
    <p:extLst>
      <p:ext uri="{BB962C8B-B14F-4D97-AF65-F5344CB8AC3E}">
        <p14:creationId xmlns:p14="http://schemas.microsoft.com/office/powerpoint/2010/main" val="121477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5</a:t>
            </a:fld>
            <a:endParaRPr lang="en-GB"/>
          </a:p>
        </p:txBody>
      </p:sp>
    </p:spTree>
    <p:extLst>
      <p:ext uri="{BB962C8B-B14F-4D97-AF65-F5344CB8AC3E}">
        <p14:creationId xmlns:p14="http://schemas.microsoft.com/office/powerpoint/2010/main" val="197194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We’re </a:t>
            </a:r>
            <a:r>
              <a:rPr lang="en-US" sz="1600" kern="1200" dirty="0">
                <a:solidFill>
                  <a:schemeClr val="tx1"/>
                </a:solidFill>
                <a:effectLst/>
                <a:latin typeface="+mn-lt"/>
                <a:ea typeface="+mn-ea"/>
                <a:cs typeface="+mn-cs"/>
              </a:rPr>
              <a:t>an omni direct company. What does that mean?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We’re a part of 2 big trends – First the move away from buying products at retail (I mean, who doesn’t shop </a:t>
            </a:r>
            <a:r>
              <a:rPr lang="en-US" sz="1600" kern="1200" dirty="0" smtClean="0">
                <a:solidFill>
                  <a:schemeClr val="tx1"/>
                </a:solidFill>
                <a:effectLst/>
                <a:latin typeface="+mn-lt"/>
                <a:ea typeface="+mn-ea"/>
                <a:cs typeface="+mn-cs"/>
              </a:rPr>
              <a:t>on-line </a:t>
            </a:r>
            <a:r>
              <a:rPr lang="en-US" sz="1600" kern="1200" dirty="0">
                <a:solidFill>
                  <a:schemeClr val="tx1"/>
                </a:solidFill>
                <a:effectLst/>
                <a:latin typeface="+mn-lt"/>
                <a:ea typeface="+mn-ea"/>
                <a:cs typeface="+mn-cs"/>
              </a:rPr>
              <a:t>these days)…</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And second the move away from traditional jobs and towards earning extra income on your </a:t>
            </a:r>
            <a:r>
              <a:rPr lang="en-US" sz="1600" kern="1200" dirty="0" err="1" smtClean="0">
                <a:solidFill>
                  <a:schemeClr val="tx1"/>
                </a:solidFill>
                <a:effectLst/>
                <a:latin typeface="+mn-lt"/>
                <a:ea typeface="+mn-ea"/>
                <a:cs typeface="+mn-cs"/>
              </a:rPr>
              <a:t>own.This</a:t>
            </a:r>
            <a:r>
              <a:rPr lang="en-US" sz="1600" kern="1200" dirty="0" smtClean="0">
                <a:solidFill>
                  <a:schemeClr val="tx1"/>
                </a:solidFill>
                <a:effectLst/>
                <a:latin typeface="+mn-lt"/>
                <a:ea typeface="+mn-ea"/>
                <a:cs typeface="+mn-cs"/>
              </a:rPr>
              <a:t> </a:t>
            </a:r>
            <a:r>
              <a:rPr lang="en-US" sz="1600" kern="1200" dirty="0">
                <a:solidFill>
                  <a:schemeClr val="tx1"/>
                </a:solidFill>
                <a:effectLst/>
                <a:latin typeface="+mn-lt"/>
                <a:ea typeface="+mn-ea"/>
                <a:cs typeface="+mn-cs"/>
              </a:rPr>
              <a:t>is referred to as the gig economy.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This shift makes the “Traditional 40 year retirement plan” obsolete.</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 gig economy (or new economy) is about a better life balance.</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Youngevity is about helping you get there.</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6</a:t>
            </a:fld>
            <a:endParaRPr lang="en-GB"/>
          </a:p>
        </p:txBody>
      </p:sp>
    </p:spTree>
    <p:extLst>
      <p:ext uri="{BB962C8B-B14F-4D97-AF65-F5344CB8AC3E}">
        <p14:creationId xmlns:p14="http://schemas.microsoft.com/office/powerpoint/2010/main" val="52349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So let’s start with products.</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Friend referrals, customer reviews – these are how most people decide if they want to buy something these days. So no impersonal retail stores for us…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We sell our products through a community of friends and families, who from personal experience with the products can make </a:t>
            </a:r>
            <a:r>
              <a:rPr lang="en-US" sz="1600" i="1" kern="1200" dirty="0">
                <a:solidFill>
                  <a:schemeClr val="tx1"/>
                </a:solidFill>
                <a:effectLst/>
                <a:latin typeface="+mn-lt"/>
                <a:ea typeface="+mn-ea"/>
                <a:cs typeface="+mn-cs"/>
              </a:rPr>
              <a:t>true</a:t>
            </a:r>
            <a:r>
              <a:rPr lang="en-US" sz="1600" kern="1200" dirty="0">
                <a:solidFill>
                  <a:schemeClr val="tx1"/>
                </a:solidFill>
                <a:effectLst/>
                <a:latin typeface="+mn-lt"/>
                <a:ea typeface="+mn-ea"/>
                <a:cs typeface="+mn-cs"/>
              </a:rPr>
              <a:t> recommendations. </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7</a:t>
            </a:fld>
            <a:endParaRPr lang="en-GB"/>
          </a:p>
        </p:txBody>
      </p:sp>
    </p:spTree>
    <p:extLst>
      <p:ext uri="{BB962C8B-B14F-4D97-AF65-F5344CB8AC3E}">
        <p14:creationId xmlns:p14="http://schemas.microsoft.com/office/powerpoint/2010/main" val="83935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Many people start with our nutrition and wellness products.   There’s nothing like them and they're based on the philosophy of Dr. Wallach.   </a:t>
            </a:r>
          </a:p>
          <a:p>
            <a:r>
              <a:rPr lang="en-US" sz="1600" b="0" i="0" kern="1200" dirty="0">
                <a:solidFill>
                  <a:schemeClr val="tx1"/>
                </a:solidFill>
                <a:effectLst/>
                <a:latin typeface="+mn-lt"/>
                <a:ea typeface="+mn-ea"/>
                <a:cs typeface="+mn-cs"/>
              </a:rPr>
              <a:t>-published more than 75 times in medical and scientific journals internationally</a:t>
            </a:r>
          </a:p>
          <a:p>
            <a:r>
              <a:rPr lang="en-US" sz="1600" b="0" i="0" kern="1200" dirty="0">
                <a:solidFill>
                  <a:schemeClr val="tx1"/>
                </a:solidFill>
                <a:effectLst/>
                <a:latin typeface="+mn-lt"/>
                <a:ea typeface="+mn-ea"/>
                <a:cs typeface="+mn-cs"/>
              </a:rPr>
              <a:t>-He’s famous for his research around the importance of 90 essential nutrients for optimal health.</a:t>
            </a:r>
          </a:p>
          <a:p>
            <a:r>
              <a:rPr lang="en-US" sz="1600" b="0" i="0" kern="1200" dirty="0">
                <a:solidFill>
                  <a:schemeClr val="tx1"/>
                </a:solidFill>
                <a:effectLst/>
                <a:latin typeface="+mn-lt"/>
                <a:ea typeface="+mn-ea"/>
                <a:cs typeface="+mn-cs"/>
              </a:rPr>
              <a:t>-His research on selenium as a recognized essential nutrient led to the FDA creating a required daily amount of selenium</a:t>
            </a:r>
          </a:p>
          <a:p>
            <a:r>
              <a:rPr lang="en-US" sz="1600" b="0" i="0" kern="1200" dirty="0">
                <a:solidFill>
                  <a:schemeClr val="tx1"/>
                </a:solidFill>
                <a:effectLst/>
                <a:latin typeface="+mn-lt"/>
                <a:ea typeface="+mn-ea"/>
                <a:cs typeface="+mn-cs"/>
              </a:rPr>
              <a:t>-he petitioned the FDA which resulted in Authorized Health Claims related to the safety and cancer risk reduction potential of Selenium</a:t>
            </a:r>
          </a:p>
          <a:p>
            <a:r>
              <a:rPr lang="en-US" sz="1600" b="0" i="0" kern="1200" dirty="0">
                <a:solidFill>
                  <a:schemeClr val="tx1"/>
                </a:solidFill>
                <a:effectLst/>
                <a:latin typeface="+mn-lt"/>
                <a:ea typeface="+mn-ea"/>
                <a:cs typeface="+mn-cs"/>
              </a:rPr>
              <a:t>-the FDA has made it mandatory for baby food companies to add Selenium to ALL baby Formula.</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8</a:t>
            </a:fld>
            <a:endParaRPr lang="en-GB"/>
          </a:p>
        </p:txBody>
      </p:sp>
    </p:spTree>
    <p:extLst>
      <p:ext uri="{BB962C8B-B14F-4D97-AF65-F5344CB8AC3E}">
        <p14:creationId xmlns:p14="http://schemas.microsoft.com/office/powerpoint/2010/main" val="1401598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-and he was one of the first to talk about epigenetics . . . Which is such a hot topic these days.</a:t>
            </a:r>
          </a:p>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9</a:t>
            </a:fld>
            <a:endParaRPr lang="en-GB"/>
          </a:p>
        </p:txBody>
      </p:sp>
    </p:spTree>
    <p:extLst>
      <p:ext uri="{BB962C8B-B14F-4D97-AF65-F5344CB8AC3E}">
        <p14:creationId xmlns:p14="http://schemas.microsoft.com/office/powerpoint/2010/main" val="171446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21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6096000" y="4905"/>
            <a:ext cx="6096000" cy="2379980"/>
          </a:xfrm>
          <a:prstGeom prst="rect">
            <a:avLst/>
          </a:prstGeom>
          <a:solidFill>
            <a:schemeClr val="accent5"/>
          </a:solidFill>
          <a:ln w="152400" cap="sq">
            <a:solidFill>
              <a:schemeClr val="bg1"/>
            </a:solidFill>
            <a:miter lim="800000"/>
          </a:ln>
        </p:spPr>
        <p:txBody>
          <a:bodyPr/>
          <a:lstStyle>
            <a:lvl1pPr>
              <a:defRPr sz="2700"/>
            </a:lvl1pPr>
          </a:lstStyle>
          <a:p>
            <a:endParaRPr lang="id-ID" dirty="0"/>
          </a:p>
        </p:txBody>
      </p:sp>
      <p:sp>
        <p:nvSpPr>
          <p:cNvPr id="4" name="Picture Placeholder 4"/>
          <p:cNvSpPr>
            <a:spLocks noGrp="1"/>
          </p:cNvSpPr>
          <p:nvPr>
            <p:ph type="pic" sz="quarter" idx="13"/>
          </p:nvPr>
        </p:nvSpPr>
        <p:spPr>
          <a:xfrm>
            <a:off x="6104982" y="2384884"/>
            <a:ext cx="3051359" cy="2379980"/>
          </a:xfrm>
          <a:prstGeom prst="rect">
            <a:avLst/>
          </a:prstGeom>
          <a:solidFill>
            <a:schemeClr val="accent5"/>
          </a:solidFill>
          <a:ln w="152400" cap="sq">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355976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0" y="-8950"/>
            <a:ext cx="6096000" cy="6866950"/>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188028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955540" y="0"/>
            <a:ext cx="4140460" cy="540922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8387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51484" y="1624810"/>
            <a:ext cx="3420380" cy="4468486"/>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3571864" y="720080"/>
            <a:ext cx="2535435" cy="3312368"/>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48526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5_Custom Layout">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6276021" y="3969060"/>
            <a:ext cx="3255515" cy="252028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7500157" y="296652"/>
            <a:ext cx="2535435" cy="3312368"/>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10416480" y="2276872"/>
            <a:ext cx="2628292" cy="252028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629439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1" y="4149080"/>
            <a:ext cx="2535435" cy="3312368"/>
          </a:xfrm>
          <a:prstGeom prst="rect">
            <a:avLst/>
          </a:prstGeom>
          <a:solidFill>
            <a:schemeClr val="accent5"/>
          </a:solidFill>
        </p:spPr>
        <p:txBody>
          <a:bodyPr/>
          <a:lstStyle>
            <a:lvl1pPr>
              <a:defRPr sz="2700"/>
            </a:lvl1pPr>
          </a:lstStyle>
          <a:p>
            <a:endParaRPr lang="id-ID" dirty="0"/>
          </a:p>
        </p:txBody>
      </p:sp>
      <p:sp>
        <p:nvSpPr>
          <p:cNvPr id="5" name="Picture Placeholder 4"/>
          <p:cNvSpPr>
            <a:spLocks noGrp="1"/>
          </p:cNvSpPr>
          <p:nvPr>
            <p:ph type="pic" sz="quarter" idx="13"/>
          </p:nvPr>
        </p:nvSpPr>
        <p:spPr>
          <a:xfrm>
            <a:off x="1595501" y="476672"/>
            <a:ext cx="2535435" cy="3312368"/>
          </a:xfrm>
          <a:prstGeom prst="rect">
            <a:avLst/>
          </a:prstGeom>
          <a:solidFill>
            <a:schemeClr val="accent5"/>
          </a:solidFill>
        </p:spPr>
        <p:txBody>
          <a:bodyPr/>
          <a:lstStyle>
            <a:lvl1pPr>
              <a:defRPr sz="2700"/>
            </a:lvl1pPr>
          </a:lstStyle>
          <a:p>
            <a:endParaRPr lang="id-ID" dirty="0"/>
          </a:p>
        </p:txBody>
      </p:sp>
      <p:sp>
        <p:nvSpPr>
          <p:cNvPr id="7" name="Picture Placeholder 4"/>
          <p:cNvSpPr>
            <a:spLocks noGrp="1"/>
          </p:cNvSpPr>
          <p:nvPr>
            <p:ph type="pic" sz="quarter" idx="14"/>
          </p:nvPr>
        </p:nvSpPr>
        <p:spPr>
          <a:xfrm>
            <a:off x="3596570" y="5229200"/>
            <a:ext cx="2535435" cy="3312368"/>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988533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955540" y="0"/>
            <a:ext cx="4140460" cy="4905164"/>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7356140" y="4509120"/>
            <a:ext cx="4140460" cy="234888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0180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4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1055440" y="4113076"/>
            <a:ext cx="4140460" cy="274492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6996100" y="0"/>
            <a:ext cx="4140460" cy="274492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90491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5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1055440" y="4113076"/>
            <a:ext cx="4140460" cy="274492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2495600" y="0"/>
            <a:ext cx="4140460" cy="274492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93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6_Custom Layout">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12192000" cy="180882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17406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106575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396906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801960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1415480" y="2263537"/>
            <a:ext cx="2952328" cy="332570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2"/>
          </p:nvPr>
        </p:nvSpPr>
        <p:spPr>
          <a:xfrm>
            <a:off x="7824192" y="2263537"/>
            <a:ext cx="2952328" cy="3325704"/>
          </a:xfrm>
          <a:prstGeom prst="rect">
            <a:avLst/>
          </a:prstGeom>
          <a:solidFill>
            <a:schemeClr val="accent5"/>
          </a:solidFill>
        </p:spPr>
        <p:txBody>
          <a:bodyPr/>
          <a:lstStyle>
            <a:lvl1pPr>
              <a:defRPr sz="2700"/>
            </a:lvl1pPr>
          </a:lstStyle>
          <a:p>
            <a:endParaRPr lang="id-ID" dirty="0"/>
          </a:p>
        </p:txBody>
      </p:sp>
      <p:sp>
        <p:nvSpPr>
          <p:cNvPr id="5" name="Picture Placeholder 4"/>
          <p:cNvSpPr>
            <a:spLocks noGrp="1"/>
          </p:cNvSpPr>
          <p:nvPr>
            <p:ph type="pic" sz="quarter" idx="13"/>
          </p:nvPr>
        </p:nvSpPr>
        <p:spPr>
          <a:xfrm>
            <a:off x="4619836" y="2262408"/>
            <a:ext cx="2952328" cy="332570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676872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324" y="728700"/>
            <a:ext cx="10801200" cy="399644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62032128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055440" y="0"/>
            <a:ext cx="10117124" cy="52292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163358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48680"/>
            <a:ext cx="11676620" cy="576064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2423592"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7392144"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6" name="Picture Placeholder 4"/>
          <p:cNvSpPr>
            <a:spLocks noGrp="1"/>
          </p:cNvSpPr>
          <p:nvPr>
            <p:ph type="pic" sz="quarter" idx="14"/>
          </p:nvPr>
        </p:nvSpPr>
        <p:spPr>
          <a:xfrm>
            <a:off x="4907868"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7" name="Picture Placeholder 4"/>
          <p:cNvSpPr>
            <a:spLocks noGrp="1"/>
          </p:cNvSpPr>
          <p:nvPr>
            <p:ph type="pic" sz="quarter" idx="15"/>
          </p:nvPr>
        </p:nvSpPr>
        <p:spPr>
          <a:xfrm>
            <a:off x="9876420" y="1880828"/>
            <a:ext cx="2340260" cy="3096344"/>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3371452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7" name="Picture Placeholder 4"/>
          <p:cNvSpPr>
            <a:spLocks noGrp="1"/>
          </p:cNvSpPr>
          <p:nvPr>
            <p:ph type="pic" sz="quarter" idx="12"/>
          </p:nvPr>
        </p:nvSpPr>
        <p:spPr>
          <a:xfrm>
            <a:off x="5197388" y="1623682"/>
            <a:ext cx="2340260" cy="4258452"/>
          </a:xfrm>
          <a:prstGeom prst="rect">
            <a:avLst/>
          </a:prstGeom>
          <a:solidFill>
            <a:schemeClr val="accent5">
              <a:lumMod val="75000"/>
            </a:schemeClr>
          </a:solidFill>
        </p:spPr>
        <p:txBody>
          <a:bodyPr/>
          <a:lstStyle>
            <a:lvl1pPr>
              <a:defRPr sz="2700"/>
            </a:lvl1pPr>
          </a:lstStyle>
          <a:p>
            <a:endParaRPr lang="id-ID" dirty="0"/>
          </a:p>
        </p:txBody>
      </p:sp>
      <p:sp>
        <p:nvSpPr>
          <p:cNvPr id="8" name="Picture Placeholder 4"/>
          <p:cNvSpPr>
            <a:spLocks noGrp="1"/>
          </p:cNvSpPr>
          <p:nvPr>
            <p:ph type="pic" sz="quarter" idx="13"/>
          </p:nvPr>
        </p:nvSpPr>
        <p:spPr>
          <a:xfrm>
            <a:off x="7537648" y="1268760"/>
            <a:ext cx="2340260" cy="4258452"/>
          </a:xfrm>
          <a:prstGeom prst="rect">
            <a:avLst/>
          </a:prstGeom>
          <a:solidFill>
            <a:schemeClr val="accent5">
              <a:lumMod val="75000"/>
            </a:schemeClr>
          </a:solidFill>
        </p:spPr>
        <p:txBody>
          <a:bodyPr/>
          <a:lstStyle>
            <a:lvl1pPr>
              <a:defRPr sz="2700"/>
            </a:lvl1pPr>
          </a:lstStyle>
          <a:p>
            <a:endParaRPr lang="id-ID" dirty="0"/>
          </a:p>
        </p:txBody>
      </p:sp>
      <p:sp>
        <p:nvSpPr>
          <p:cNvPr id="9" name="Picture Placeholder 4"/>
          <p:cNvSpPr>
            <a:spLocks noGrp="1"/>
          </p:cNvSpPr>
          <p:nvPr>
            <p:ph type="pic" sz="quarter" idx="14"/>
          </p:nvPr>
        </p:nvSpPr>
        <p:spPr>
          <a:xfrm>
            <a:off x="9876420" y="908720"/>
            <a:ext cx="2340260" cy="425845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3764080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0" y="900100"/>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5843972" y="3645024"/>
            <a:ext cx="5652628" cy="244827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422154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0" y="332656"/>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6672064" y="1916832"/>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7" name="Picture Placeholder 4"/>
          <p:cNvSpPr>
            <a:spLocks noGrp="1"/>
          </p:cNvSpPr>
          <p:nvPr>
            <p:ph type="pic" sz="quarter" idx="14"/>
          </p:nvPr>
        </p:nvSpPr>
        <p:spPr>
          <a:xfrm>
            <a:off x="6672064" y="-855476"/>
            <a:ext cx="5652628" cy="244827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87545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1268760"/>
            <a:ext cx="2171564" cy="4356484"/>
          </a:xfrm>
          <a:prstGeom prst="rect">
            <a:avLst/>
          </a:prstGeom>
          <a:solidFill>
            <a:schemeClr val="accent5"/>
          </a:solidFill>
        </p:spPr>
        <p:txBody>
          <a:bodyPr/>
          <a:lstStyle>
            <a:lvl1pPr>
              <a:defRPr sz="2700"/>
            </a:lvl1pPr>
          </a:lstStyle>
          <a:p>
            <a:endParaRPr lang="id-ID" dirty="0"/>
          </a:p>
        </p:txBody>
      </p:sp>
      <p:sp>
        <p:nvSpPr>
          <p:cNvPr id="7" name="Picture Placeholder 4"/>
          <p:cNvSpPr>
            <a:spLocks noGrp="1"/>
          </p:cNvSpPr>
          <p:nvPr>
            <p:ph type="pic" sz="quarter" idx="13"/>
          </p:nvPr>
        </p:nvSpPr>
        <p:spPr>
          <a:xfrm>
            <a:off x="10022664" y="1268760"/>
            <a:ext cx="2171564" cy="4356484"/>
          </a:xfrm>
          <a:prstGeom prst="rect">
            <a:avLst/>
          </a:prstGeom>
          <a:solidFill>
            <a:schemeClr val="accent5"/>
          </a:solidFill>
        </p:spPr>
        <p:txBody>
          <a:bodyPr/>
          <a:lstStyle>
            <a:lvl1pPr>
              <a:defRPr sz="2700"/>
            </a:lvl1pPr>
          </a:lstStyle>
          <a:p>
            <a:endParaRPr lang="id-ID" dirty="0"/>
          </a:p>
        </p:txBody>
      </p:sp>
      <p:sp>
        <p:nvSpPr>
          <p:cNvPr id="8" name="Picture Placeholder 4"/>
          <p:cNvSpPr>
            <a:spLocks noGrp="1"/>
          </p:cNvSpPr>
          <p:nvPr>
            <p:ph type="pic" sz="quarter" idx="14"/>
          </p:nvPr>
        </p:nvSpPr>
        <p:spPr>
          <a:xfrm>
            <a:off x="7704856" y="1268760"/>
            <a:ext cx="2171564" cy="435648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284538"/>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475820" y="552250"/>
            <a:ext cx="7200800" cy="5764481"/>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22240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95400" y="728700"/>
            <a:ext cx="10801200" cy="54006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25173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07568" y="2376264"/>
            <a:ext cx="7776864" cy="4581128"/>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1253745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791744" y="0"/>
            <a:ext cx="8400256"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97916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655840" y="1116124"/>
            <a:ext cx="6516724" cy="346500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221454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791744" y="0"/>
            <a:ext cx="3384376"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629748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223384" y="1124745"/>
            <a:ext cx="2555875" cy="2555875"/>
          </a:xfrm>
          <a:prstGeom prst="rect">
            <a:avLst/>
          </a:prstGeom>
          <a:solidFill>
            <a:schemeClr val="accent5"/>
          </a:solidFill>
        </p:spPr>
        <p:txBody>
          <a:bodyPr/>
          <a:lstStyle>
            <a:lvl1pPr>
              <a:defRPr lang="id-ID" sz="2700"/>
            </a:lvl1pPr>
          </a:lstStyle>
          <a:p>
            <a:endParaRPr lang="id-ID"/>
          </a:p>
        </p:txBody>
      </p:sp>
      <p:sp>
        <p:nvSpPr>
          <p:cNvPr id="9" name="Picture Placeholder 4"/>
          <p:cNvSpPr>
            <a:spLocks noGrp="1"/>
          </p:cNvSpPr>
          <p:nvPr>
            <p:ph type="pic" sz="quarter" idx="16"/>
          </p:nvPr>
        </p:nvSpPr>
        <p:spPr>
          <a:xfrm>
            <a:off x="10056850" y="-567444"/>
            <a:ext cx="2555875" cy="2555875"/>
          </a:xfrm>
          <a:prstGeom prst="rect">
            <a:avLst/>
          </a:prstGeom>
          <a:solidFill>
            <a:schemeClr val="accent5"/>
          </a:solidFill>
        </p:spPr>
        <p:txBody>
          <a:bodyPr/>
          <a:lstStyle>
            <a:lvl1pPr>
              <a:defRPr lang="id-ID" sz="2700"/>
            </a:lvl1pPr>
          </a:lstStyle>
          <a:p>
            <a:endParaRPr lang="id-ID"/>
          </a:p>
        </p:txBody>
      </p:sp>
      <p:sp>
        <p:nvSpPr>
          <p:cNvPr id="10" name="Picture Placeholder 4"/>
          <p:cNvSpPr>
            <a:spLocks noGrp="1"/>
          </p:cNvSpPr>
          <p:nvPr>
            <p:ph type="pic" sz="quarter" idx="17"/>
          </p:nvPr>
        </p:nvSpPr>
        <p:spPr>
          <a:xfrm>
            <a:off x="7139708" y="4329101"/>
            <a:ext cx="2555875" cy="2555875"/>
          </a:xfrm>
          <a:prstGeom prst="rect">
            <a:avLst/>
          </a:prstGeom>
          <a:solidFill>
            <a:schemeClr val="accent5"/>
          </a:solidFill>
        </p:spPr>
        <p:txBody>
          <a:bodyPr/>
          <a:lstStyle>
            <a:lvl1pPr>
              <a:defRPr lang="id-ID" sz="2700"/>
            </a:lvl1pPr>
          </a:lstStyle>
          <a:p>
            <a:endParaRPr lang="id-ID" dirty="0"/>
          </a:p>
        </p:txBody>
      </p:sp>
      <p:sp>
        <p:nvSpPr>
          <p:cNvPr id="11" name="Picture Placeholder 4"/>
          <p:cNvSpPr>
            <a:spLocks noGrp="1"/>
          </p:cNvSpPr>
          <p:nvPr>
            <p:ph type="pic" sz="quarter" idx="18"/>
          </p:nvPr>
        </p:nvSpPr>
        <p:spPr>
          <a:xfrm>
            <a:off x="4223384" y="4005064"/>
            <a:ext cx="2555875" cy="3456384"/>
          </a:xfrm>
          <a:prstGeom prst="rect">
            <a:avLst/>
          </a:prstGeom>
          <a:solidFill>
            <a:schemeClr val="accent5"/>
          </a:solidFill>
        </p:spPr>
        <p:txBody>
          <a:bodyPr/>
          <a:lstStyle>
            <a:lvl1pPr>
              <a:defRPr lang="id-ID" sz="2700"/>
            </a:lvl1pPr>
          </a:lstStyle>
          <a:p>
            <a:endParaRPr lang="id-ID" dirty="0"/>
          </a:p>
        </p:txBody>
      </p:sp>
      <p:sp>
        <p:nvSpPr>
          <p:cNvPr id="12" name="Picture Placeholder 4"/>
          <p:cNvSpPr>
            <a:spLocks noGrp="1"/>
          </p:cNvSpPr>
          <p:nvPr>
            <p:ph type="pic" sz="quarter" idx="19"/>
          </p:nvPr>
        </p:nvSpPr>
        <p:spPr>
          <a:xfrm>
            <a:off x="7139708" y="548271"/>
            <a:ext cx="2555875" cy="3456384"/>
          </a:xfrm>
          <a:prstGeom prst="rect">
            <a:avLst/>
          </a:prstGeom>
          <a:solidFill>
            <a:schemeClr val="accent5"/>
          </a:solidFill>
        </p:spPr>
        <p:txBody>
          <a:bodyPr/>
          <a:lstStyle>
            <a:lvl1pPr>
              <a:defRPr lang="id-ID" sz="2700"/>
            </a:lvl1pPr>
          </a:lstStyle>
          <a:p>
            <a:endParaRPr lang="id-ID" dirty="0"/>
          </a:p>
        </p:txBody>
      </p:sp>
      <p:sp>
        <p:nvSpPr>
          <p:cNvPr id="13" name="Picture Placeholder 4"/>
          <p:cNvSpPr>
            <a:spLocks noGrp="1"/>
          </p:cNvSpPr>
          <p:nvPr>
            <p:ph type="pic" sz="quarter" idx="20"/>
          </p:nvPr>
        </p:nvSpPr>
        <p:spPr>
          <a:xfrm>
            <a:off x="10056850" y="2312467"/>
            <a:ext cx="2555875" cy="3456384"/>
          </a:xfrm>
          <a:prstGeom prst="rect">
            <a:avLst/>
          </a:prstGeom>
          <a:solidFill>
            <a:schemeClr val="accent5"/>
          </a:solidFill>
        </p:spPr>
        <p:txBody>
          <a:bodyPr/>
          <a:lstStyle>
            <a:lvl1pPr>
              <a:defRPr lang="id-ID" sz="2700"/>
            </a:lvl1pPr>
          </a:lstStyle>
          <a:p>
            <a:endParaRPr lang="id-ID" dirty="0"/>
          </a:p>
        </p:txBody>
      </p:sp>
    </p:spTree>
    <p:extLst>
      <p:ext uri="{BB962C8B-B14F-4D97-AF65-F5344CB8AC3E}">
        <p14:creationId xmlns:p14="http://schemas.microsoft.com/office/powerpoint/2010/main" val="4245496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8_Custom Layout">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p:nvPr>
        </p:nvSpPr>
        <p:spPr>
          <a:xfrm>
            <a:off x="4079777" y="224644"/>
            <a:ext cx="3780115" cy="308610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noChangeAspect="1"/>
          </p:cNvSpPr>
          <p:nvPr>
            <p:ph type="pic" sz="quarter" idx="12"/>
          </p:nvPr>
        </p:nvSpPr>
        <p:spPr>
          <a:xfrm>
            <a:off x="8097291" y="224644"/>
            <a:ext cx="3780115" cy="3086100"/>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noChangeAspect="1"/>
          </p:cNvSpPr>
          <p:nvPr>
            <p:ph type="pic" sz="quarter" idx="13"/>
          </p:nvPr>
        </p:nvSpPr>
        <p:spPr>
          <a:xfrm>
            <a:off x="4079777" y="3537012"/>
            <a:ext cx="3780115" cy="3086100"/>
          </a:xfrm>
          <a:prstGeom prst="rect">
            <a:avLst/>
          </a:prstGeom>
          <a:solidFill>
            <a:schemeClr val="accent5"/>
          </a:solidFill>
        </p:spPr>
        <p:txBody>
          <a:bodyPr/>
          <a:lstStyle>
            <a:lvl1pPr>
              <a:defRPr sz="2700"/>
            </a:lvl1pPr>
          </a:lstStyle>
          <a:p>
            <a:endParaRPr lang="id-ID" dirty="0"/>
          </a:p>
        </p:txBody>
      </p:sp>
      <p:sp>
        <p:nvSpPr>
          <p:cNvPr id="6" name="Picture Placeholder 4"/>
          <p:cNvSpPr>
            <a:spLocks noGrp="1" noChangeAspect="1"/>
          </p:cNvSpPr>
          <p:nvPr>
            <p:ph type="pic" sz="quarter" idx="14"/>
          </p:nvPr>
        </p:nvSpPr>
        <p:spPr>
          <a:xfrm>
            <a:off x="8094466" y="3537012"/>
            <a:ext cx="3780115" cy="30861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7665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7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007769" y="613792"/>
            <a:ext cx="2520077" cy="2743200"/>
          </a:xfrm>
          <a:prstGeom prst="rect">
            <a:avLst/>
          </a:prstGeom>
          <a:solidFill>
            <a:schemeClr val="accent5"/>
          </a:solidFill>
        </p:spPr>
        <p:txBody>
          <a:bodyPr/>
          <a:lstStyle>
            <a:lvl1pPr>
              <a:defRPr sz="2700"/>
            </a:lvl1pPr>
          </a:lstStyle>
          <a:p>
            <a:endParaRPr lang="id-ID" dirty="0"/>
          </a:p>
        </p:txBody>
      </p:sp>
      <p:sp>
        <p:nvSpPr>
          <p:cNvPr id="9" name="Picture Placeholder 4"/>
          <p:cNvSpPr>
            <a:spLocks noGrp="1"/>
          </p:cNvSpPr>
          <p:nvPr>
            <p:ph type="pic" sz="quarter" idx="12"/>
          </p:nvPr>
        </p:nvSpPr>
        <p:spPr>
          <a:xfrm>
            <a:off x="9408572" y="602018"/>
            <a:ext cx="2520077" cy="2743200"/>
          </a:xfrm>
          <a:prstGeom prst="rect">
            <a:avLst/>
          </a:prstGeom>
          <a:solidFill>
            <a:schemeClr val="accent5"/>
          </a:solidFill>
        </p:spPr>
        <p:txBody>
          <a:bodyPr/>
          <a:lstStyle>
            <a:lvl1pPr>
              <a:defRPr sz="2700"/>
            </a:lvl1pPr>
          </a:lstStyle>
          <a:p>
            <a:endParaRPr lang="id-ID" dirty="0"/>
          </a:p>
        </p:txBody>
      </p:sp>
      <p:sp>
        <p:nvSpPr>
          <p:cNvPr id="10" name="Picture Placeholder 4"/>
          <p:cNvSpPr>
            <a:spLocks noGrp="1"/>
          </p:cNvSpPr>
          <p:nvPr>
            <p:ph type="pic" sz="quarter" idx="13"/>
          </p:nvPr>
        </p:nvSpPr>
        <p:spPr>
          <a:xfrm>
            <a:off x="6708169" y="613792"/>
            <a:ext cx="2520077" cy="2743200"/>
          </a:xfrm>
          <a:prstGeom prst="rect">
            <a:avLst/>
          </a:prstGeom>
          <a:solidFill>
            <a:schemeClr val="accent5"/>
          </a:solidFill>
        </p:spPr>
        <p:txBody>
          <a:bodyPr/>
          <a:lstStyle>
            <a:lvl1pPr>
              <a:defRPr sz="2700"/>
            </a:lvl1pPr>
          </a:lstStyle>
          <a:p>
            <a:endParaRPr lang="id-ID" dirty="0"/>
          </a:p>
        </p:txBody>
      </p:sp>
      <p:sp>
        <p:nvSpPr>
          <p:cNvPr id="11" name="Picture Placeholder 4"/>
          <p:cNvSpPr>
            <a:spLocks noGrp="1"/>
          </p:cNvSpPr>
          <p:nvPr>
            <p:ph type="pic" sz="quarter" idx="14"/>
          </p:nvPr>
        </p:nvSpPr>
        <p:spPr>
          <a:xfrm>
            <a:off x="4007769" y="3530116"/>
            <a:ext cx="2520077" cy="2743200"/>
          </a:xfrm>
          <a:prstGeom prst="rect">
            <a:avLst/>
          </a:prstGeom>
          <a:solidFill>
            <a:schemeClr val="accent5"/>
          </a:solidFill>
        </p:spPr>
        <p:txBody>
          <a:bodyPr/>
          <a:lstStyle>
            <a:lvl1pPr>
              <a:defRPr sz="2700"/>
            </a:lvl1pPr>
          </a:lstStyle>
          <a:p>
            <a:endParaRPr lang="id-ID" dirty="0"/>
          </a:p>
        </p:txBody>
      </p:sp>
      <p:sp>
        <p:nvSpPr>
          <p:cNvPr id="12" name="Picture Placeholder 4"/>
          <p:cNvSpPr>
            <a:spLocks noGrp="1"/>
          </p:cNvSpPr>
          <p:nvPr>
            <p:ph type="pic" sz="quarter" idx="15"/>
          </p:nvPr>
        </p:nvSpPr>
        <p:spPr>
          <a:xfrm>
            <a:off x="9408572" y="3518342"/>
            <a:ext cx="2520077" cy="2743200"/>
          </a:xfrm>
          <a:prstGeom prst="rect">
            <a:avLst/>
          </a:prstGeom>
          <a:solidFill>
            <a:schemeClr val="accent5"/>
          </a:solidFill>
        </p:spPr>
        <p:txBody>
          <a:bodyPr/>
          <a:lstStyle>
            <a:lvl1pPr>
              <a:defRPr sz="2700"/>
            </a:lvl1pPr>
          </a:lstStyle>
          <a:p>
            <a:endParaRPr lang="id-ID" dirty="0"/>
          </a:p>
        </p:txBody>
      </p:sp>
      <p:sp>
        <p:nvSpPr>
          <p:cNvPr id="13" name="Picture Placeholder 4"/>
          <p:cNvSpPr>
            <a:spLocks noGrp="1"/>
          </p:cNvSpPr>
          <p:nvPr>
            <p:ph type="pic" sz="quarter" idx="16"/>
          </p:nvPr>
        </p:nvSpPr>
        <p:spPr>
          <a:xfrm>
            <a:off x="6708169" y="3530116"/>
            <a:ext cx="2520077" cy="27432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705570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883532" y="0"/>
            <a:ext cx="4212468"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772880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8" name="Picture Placeholder 4"/>
          <p:cNvSpPr>
            <a:spLocks noGrp="1"/>
          </p:cNvSpPr>
          <p:nvPr>
            <p:ph type="pic" sz="quarter" idx="11"/>
          </p:nvPr>
        </p:nvSpPr>
        <p:spPr>
          <a:xfrm>
            <a:off x="0" y="548680"/>
            <a:ext cx="2715580" cy="5760640"/>
          </a:xfrm>
          <a:prstGeom prst="rect">
            <a:avLst/>
          </a:prstGeom>
          <a:solidFill>
            <a:schemeClr val="accent5"/>
          </a:solidFill>
        </p:spPr>
        <p:txBody>
          <a:bodyPr/>
          <a:lstStyle>
            <a:lvl1pPr>
              <a:defRPr sz="2700"/>
            </a:lvl1pPr>
          </a:lstStyle>
          <a:p>
            <a:endParaRPr lang="id-ID" dirty="0"/>
          </a:p>
        </p:txBody>
      </p:sp>
      <p:sp>
        <p:nvSpPr>
          <p:cNvPr id="12" name="Picture Placeholder 4"/>
          <p:cNvSpPr>
            <a:spLocks noGrp="1"/>
          </p:cNvSpPr>
          <p:nvPr>
            <p:ph type="pic" sz="quarter" idx="12"/>
          </p:nvPr>
        </p:nvSpPr>
        <p:spPr>
          <a:xfrm>
            <a:off x="6440609" y="548680"/>
            <a:ext cx="5750234" cy="396044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546135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1" y="1"/>
            <a:ext cx="3935760" cy="6858000"/>
          </a:xfrm>
          <a:prstGeom prst="rect">
            <a:avLst/>
          </a:prstGeom>
          <a:solidFill>
            <a:schemeClr val="accent5"/>
          </a:solidFill>
        </p:spPr>
        <p:txBody>
          <a:bodyPr/>
          <a:lstStyle/>
          <a:p>
            <a:endParaRPr lang="id-ID"/>
          </a:p>
        </p:txBody>
      </p:sp>
      <p:sp>
        <p:nvSpPr>
          <p:cNvPr id="6" name="Rectangle 5"/>
          <p:cNvSpPr/>
          <p:nvPr userDrawn="1"/>
        </p:nvSpPr>
        <p:spPr bwMode="auto">
          <a:xfrm>
            <a:off x="5267908" y="368660"/>
            <a:ext cx="2052228" cy="504056"/>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316434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95326" y="728700"/>
            <a:ext cx="5400675" cy="540925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3404257996"/>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6120680" y="0"/>
            <a:ext cx="3035660" cy="3429000"/>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3"/>
          </p:nvPr>
        </p:nvSpPr>
        <p:spPr>
          <a:xfrm>
            <a:off x="9156340" y="3429000"/>
            <a:ext cx="3035660" cy="3429000"/>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4"/>
          </p:nvPr>
        </p:nvSpPr>
        <p:spPr>
          <a:xfrm>
            <a:off x="0" y="0"/>
            <a:ext cx="6120680" cy="6858000"/>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55796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1"/>
          </p:nvPr>
        </p:nvSpPr>
        <p:spPr>
          <a:xfrm>
            <a:off x="0" y="-4816"/>
            <a:ext cx="4023360" cy="6962208"/>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4816"/>
            <a:ext cx="4023360" cy="6962208"/>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4816"/>
            <a:ext cx="4147889" cy="6962208"/>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4147075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0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4816"/>
            <a:ext cx="4655840" cy="6854699"/>
          </a:xfrm>
          <a:prstGeom prst="rect">
            <a:avLst/>
          </a:prstGeom>
          <a:solidFill>
            <a:schemeClr val="accent5"/>
          </a:solidFill>
        </p:spPr>
        <p:txBody>
          <a:bodyPr>
            <a:normAutofit/>
          </a:bodyPr>
          <a:lstStyle>
            <a:lvl1pPr>
              <a:defRPr sz="2000"/>
            </a:lvl1pPr>
          </a:lstStyle>
          <a:p>
            <a:endParaRPr lang="en-US" dirty="0"/>
          </a:p>
        </p:txBody>
      </p:sp>
      <p:sp>
        <p:nvSpPr>
          <p:cNvPr id="7" name="Picture Placeholder 3"/>
          <p:cNvSpPr>
            <a:spLocks noGrp="1"/>
          </p:cNvSpPr>
          <p:nvPr>
            <p:ph type="pic" sz="quarter" idx="13"/>
          </p:nvPr>
        </p:nvSpPr>
        <p:spPr>
          <a:xfrm>
            <a:off x="4655840" y="0"/>
            <a:ext cx="7567406" cy="2024844"/>
          </a:xfrm>
          <a:prstGeom prst="rect">
            <a:avLst/>
          </a:prstGeom>
          <a:solidFill>
            <a:schemeClr val="accent5"/>
          </a:solidFill>
        </p:spPr>
        <p:txBody>
          <a:bodyPr>
            <a:normAutofit/>
          </a:bodyPr>
          <a:lstStyle>
            <a:lvl1pPr>
              <a:defRPr sz="2000"/>
            </a:lvl1pPr>
          </a:lstStyle>
          <a:p>
            <a:endParaRPr lang="en-US" dirty="0"/>
          </a:p>
        </p:txBody>
      </p:sp>
      <p:sp>
        <p:nvSpPr>
          <p:cNvPr id="11" name="Picture Placeholder 8"/>
          <p:cNvSpPr>
            <a:spLocks noGrp="1" noChangeAspect="1"/>
          </p:cNvSpPr>
          <p:nvPr>
            <p:ph type="pic" sz="quarter" idx="15"/>
          </p:nvPr>
        </p:nvSpPr>
        <p:spPr>
          <a:xfrm>
            <a:off x="4655840" y="2029661"/>
            <a:ext cx="3768080" cy="2412253"/>
          </a:xfrm>
          <a:prstGeom prst="rect">
            <a:avLst/>
          </a:prstGeom>
          <a:solidFill>
            <a:schemeClr val="accent5"/>
          </a:solidFill>
        </p:spPr>
        <p:txBody>
          <a:bodyPr/>
          <a:lstStyle>
            <a:lvl1pPr>
              <a:defRPr sz="2700"/>
            </a:lvl1pPr>
          </a:lstStyle>
          <a:p>
            <a:endParaRPr lang="id-ID"/>
          </a:p>
        </p:txBody>
      </p:sp>
      <p:sp>
        <p:nvSpPr>
          <p:cNvPr id="12" name="Picture Placeholder 8"/>
          <p:cNvSpPr>
            <a:spLocks noGrp="1" noChangeAspect="1"/>
          </p:cNvSpPr>
          <p:nvPr>
            <p:ph type="pic" sz="quarter" idx="16"/>
          </p:nvPr>
        </p:nvSpPr>
        <p:spPr>
          <a:xfrm>
            <a:off x="8423920" y="4446730"/>
            <a:ext cx="3768080" cy="2412253"/>
          </a:xfrm>
          <a:prstGeom prst="rect">
            <a:avLst/>
          </a:prstGeom>
          <a:solidFill>
            <a:schemeClr val="accent5"/>
          </a:solidFill>
        </p:spPr>
        <p:txBody>
          <a:bodyPr/>
          <a:lstStyle>
            <a:lvl1pPr>
              <a:defRPr sz="2700"/>
            </a:lvl1pPr>
          </a:lstStyle>
          <a:p>
            <a:endParaRPr lang="id-ID"/>
          </a:p>
        </p:txBody>
      </p:sp>
    </p:spTree>
    <p:extLst>
      <p:ext uri="{BB962C8B-B14F-4D97-AF65-F5344CB8AC3E}">
        <p14:creationId xmlns:p14="http://schemas.microsoft.com/office/powerpoint/2010/main" val="153179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1"/>
          </p:nvPr>
        </p:nvSpPr>
        <p:spPr>
          <a:xfrm>
            <a:off x="0" y="-4816"/>
            <a:ext cx="4023360" cy="2605724"/>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4816"/>
            <a:ext cx="4152444" cy="6862816"/>
          </a:xfrm>
          <a:prstGeom prst="rect">
            <a:avLst/>
          </a:prstGeom>
          <a:solidFill>
            <a:schemeClr val="accent5"/>
          </a:solidFill>
        </p:spPr>
        <p:txBody>
          <a:bodyPr>
            <a:normAutofit/>
          </a:bodyPr>
          <a:lstStyle>
            <a:lvl1pPr>
              <a:defRPr sz="2000"/>
            </a:lvl1pPr>
          </a:lstStyle>
          <a:p>
            <a:endParaRPr lang="en-US" dirty="0"/>
          </a:p>
        </p:txBody>
      </p:sp>
      <p:sp>
        <p:nvSpPr>
          <p:cNvPr id="7" name="Picture Placeholder 3"/>
          <p:cNvSpPr>
            <a:spLocks noGrp="1"/>
          </p:cNvSpPr>
          <p:nvPr>
            <p:ph type="pic" sz="quarter" idx="14"/>
          </p:nvPr>
        </p:nvSpPr>
        <p:spPr>
          <a:xfrm>
            <a:off x="7165" y="2600909"/>
            <a:ext cx="4016197" cy="4257092"/>
          </a:xfrm>
          <a:prstGeom prst="rect">
            <a:avLst/>
          </a:prstGeom>
          <a:solidFill>
            <a:schemeClr val="accent5">
              <a:lumMod val="75000"/>
            </a:schemeClr>
          </a:solidFill>
        </p:spPr>
        <p:txBody>
          <a:bodyPr>
            <a:normAutofit/>
          </a:bodyPr>
          <a:lstStyle>
            <a:lvl1pPr>
              <a:defRPr sz="2000"/>
            </a:lvl1pPr>
          </a:lstStyle>
          <a:p>
            <a:endParaRPr lang="en-US" dirty="0"/>
          </a:p>
        </p:txBody>
      </p:sp>
      <p:sp>
        <p:nvSpPr>
          <p:cNvPr id="8" name="Picture Placeholder 3"/>
          <p:cNvSpPr>
            <a:spLocks noGrp="1"/>
          </p:cNvSpPr>
          <p:nvPr>
            <p:ph type="pic" sz="quarter" idx="15"/>
          </p:nvPr>
        </p:nvSpPr>
        <p:spPr>
          <a:xfrm>
            <a:off x="8168640" y="0"/>
            <a:ext cx="4023360" cy="4257092"/>
          </a:xfrm>
          <a:prstGeom prst="rect">
            <a:avLst/>
          </a:prstGeom>
          <a:solidFill>
            <a:schemeClr val="accent5">
              <a:lumMod val="75000"/>
            </a:schemeClr>
          </a:solidFill>
        </p:spPr>
        <p:txBody>
          <a:bodyPr>
            <a:normAutofit/>
          </a:bodyPr>
          <a:lstStyle>
            <a:lvl1pPr>
              <a:defRPr sz="2000"/>
            </a:lvl1pPr>
          </a:lstStyle>
          <a:p>
            <a:endParaRPr lang="en-US" dirty="0"/>
          </a:p>
        </p:txBody>
      </p:sp>
      <p:sp>
        <p:nvSpPr>
          <p:cNvPr id="9" name="Picture Placeholder 3"/>
          <p:cNvSpPr>
            <a:spLocks noGrp="1"/>
          </p:cNvSpPr>
          <p:nvPr>
            <p:ph type="pic" sz="quarter" idx="16"/>
          </p:nvPr>
        </p:nvSpPr>
        <p:spPr>
          <a:xfrm>
            <a:off x="8168640" y="4257092"/>
            <a:ext cx="4023360" cy="2605724"/>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42534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168860"/>
            <a:ext cx="4023360" cy="2880320"/>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2168860"/>
            <a:ext cx="4023360" cy="2880320"/>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2168860"/>
            <a:ext cx="4147889" cy="2880320"/>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1233807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2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564904"/>
            <a:ext cx="4023360" cy="2880320"/>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2564904"/>
            <a:ext cx="4023360" cy="2880320"/>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2564904"/>
            <a:ext cx="4147889" cy="2880320"/>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2348255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ectangle 1"/>
          <p:cNvSpPr/>
          <p:nvPr userDrawn="1"/>
        </p:nvSpPr>
        <p:spPr bwMode="auto">
          <a:xfrm>
            <a:off x="5195900" y="368660"/>
            <a:ext cx="1116124" cy="432048"/>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9"/>
          </p:nvPr>
        </p:nvSpPr>
        <p:spPr>
          <a:xfrm>
            <a:off x="6096000" y="0"/>
            <a:ext cx="6096000" cy="2263140"/>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5" name="Picture Placeholder 3"/>
          <p:cNvSpPr>
            <a:spLocks noGrp="1"/>
          </p:cNvSpPr>
          <p:nvPr>
            <p:ph type="pic" sz="quarter" idx="20"/>
          </p:nvPr>
        </p:nvSpPr>
        <p:spPr>
          <a:xfrm>
            <a:off x="6096000" y="2263140"/>
            <a:ext cx="6096000" cy="2263140"/>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6" name="Picture Placeholder 3"/>
          <p:cNvSpPr>
            <a:spLocks noGrp="1"/>
          </p:cNvSpPr>
          <p:nvPr>
            <p:ph type="pic" sz="quarter" idx="21"/>
          </p:nvPr>
        </p:nvSpPr>
        <p:spPr>
          <a:xfrm>
            <a:off x="6096000" y="4508680"/>
            <a:ext cx="6096000" cy="2349321"/>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Tree>
    <p:extLst>
      <p:ext uri="{BB962C8B-B14F-4D97-AF65-F5344CB8AC3E}">
        <p14:creationId xmlns:p14="http://schemas.microsoft.com/office/powerpoint/2010/main" val="11339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 name="Rectangle 1"/>
          <p:cNvSpPr/>
          <p:nvPr userDrawn="1"/>
        </p:nvSpPr>
        <p:spPr bwMode="auto">
          <a:xfrm>
            <a:off x="5195900" y="368660"/>
            <a:ext cx="1116124" cy="432048"/>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9"/>
          </p:nvPr>
        </p:nvSpPr>
        <p:spPr>
          <a:xfrm>
            <a:off x="0" y="1"/>
            <a:ext cx="12192000" cy="2273783"/>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5" name="Picture Placeholder 3"/>
          <p:cNvSpPr>
            <a:spLocks noGrp="1"/>
          </p:cNvSpPr>
          <p:nvPr>
            <p:ph type="pic" sz="quarter" idx="20"/>
          </p:nvPr>
        </p:nvSpPr>
        <p:spPr>
          <a:xfrm>
            <a:off x="6096001" y="2273783"/>
            <a:ext cx="6096001" cy="2252498"/>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6" name="Picture Placeholder 3"/>
          <p:cNvSpPr>
            <a:spLocks noGrp="1"/>
          </p:cNvSpPr>
          <p:nvPr>
            <p:ph type="pic" sz="quarter" idx="21"/>
          </p:nvPr>
        </p:nvSpPr>
        <p:spPr>
          <a:xfrm>
            <a:off x="-8652" y="4526281"/>
            <a:ext cx="6104652" cy="2349321"/>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Tree>
    <p:extLst>
      <p:ext uri="{BB962C8B-B14F-4D97-AF65-F5344CB8AC3E}">
        <p14:creationId xmlns:p14="http://schemas.microsoft.com/office/powerpoint/2010/main" val="2963099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240868"/>
            <a:ext cx="3035660" cy="2304256"/>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2"/>
          </p:nvPr>
        </p:nvSpPr>
        <p:spPr>
          <a:xfrm>
            <a:off x="3035660" y="2244882"/>
            <a:ext cx="3035660" cy="230425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3"/>
          </p:nvPr>
        </p:nvSpPr>
        <p:spPr>
          <a:xfrm>
            <a:off x="9091076" y="2248453"/>
            <a:ext cx="3100924" cy="2296672"/>
          </a:xfrm>
          <a:prstGeom prst="rect">
            <a:avLst/>
          </a:prstGeom>
          <a:solidFill>
            <a:schemeClr val="accent5"/>
          </a:solidFill>
        </p:spPr>
        <p:txBody>
          <a:bodyPr>
            <a:normAutofit/>
          </a:bodyPr>
          <a:lstStyle>
            <a:lvl1pPr>
              <a:defRPr lang="id-ID" sz="2000" dirty="0"/>
            </a:lvl1pPr>
          </a:lstStyle>
          <a:p>
            <a:endParaRPr lang="id-ID" dirty="0"/>
          </a:p>
        </p:txBody>
      </p:sp>
      <p:sp>
        <p:nvSpPr>
          <p:cNvPr id="7" name="Picture Placeholder 3"/>
          <p:cNvSpPr>
            <a:spLocks noGrp="1"/>
          </p:cNvSpPr>
          <p:nvPr>
            <p:ph type="pic" sz="quarter" idx="14"/>
          </p:nvPr>
        </p:nvSpPr>
        <p:spPr>
          <a:xfrm>
            <a:off x="9091076" y="4540132"/>
            <a:ext cx="3100924" cy="2317868"/>
          </a:xfrm>
          <a:prstGeom prst="rect">
            <a:avLst/>
          </a:prstGeom>
          <a:solidFill>
            <a:schemeClr val="accent5"/>
          </a:solidFill>
        </p:spPr>
        <p:txBody>
          <a:bodyPr>
            <a:normAutofit/>
          </a:bodyPr>
          <a:lstStyle>
            <a:lvl1pPr>
              <a:defRPr sz="2000"/>
            </a:lvl1pPr>
          </a:lstStyle>
          <a:p>
            <a:endParaRPr lang="id-ID" dirty="0"/>
          </a:p>
        </p:txBody>
      </p:sp>
      <p:sp>
        <p:nvSpPr>
          <p:cNvPr id="8" name="Picture Placeholder 3"/>
          <p:cNvSpPr>
            <a:spLocks noGrp="1"/>
          </p:cNvSpPr>
          <p:nvPr>
            <p:ph type="pic" sz="quarter" idx="15"/>
          </p:nvPr>
        </p:nvSpPr>
        <p:spPr>
          <a:xfrm>
            <a:off x="6071320" y="2240502"/>
            <a:ext cx="3035660" cy="4617499"/>
          </a:xfrm>
          <a:prstGeom prst="rect">
            <a:avLst/>
          </a:prstGeom>
          <a:solidFill>
            <a:schemeClr val="accent5"/>
          </a:solidFill>
        </p:spPr>
        <p:txBody>
          <a:bodyPr>
            <a:normAutofit/>
          </a:bodyPr>
          <a:lstStyle>
            <a:lvl1pPr>
              <a:defRPr sz="2000"/>
            </a:lvl1pPr>
          </a:lstStyle>
          <a:p>
            <a:endParaRPr lang="id-ID" dirty="0"/>
          </a:p>
        </p:txBody>
      </p:sp>
      <p:sp>
        <p:nvSpPr>
          <p:cNvPr id="9" name="Picture Placeholder 3"/>
          <p:cNvSpPr>
            <a:spLocks noGrp="1"/>
          </p:cNvSpPr>
          <p:nvPr>
            <p:ph type="pic" sz="quarter" idx="16"/>
          </p:nvPr>
        </p:nvSpPr>
        <p:spPr>
          <a:xfrm>
            <a:off x="-34526" y="4545124"/>
            <a:ext cx="6105846" cy="2316890"/>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676352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1_Custom Layout">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600057" y="132598"/>
            <a:ext cx="2647911" cy="1892246"/>
          </a:xfrm>
          <a:prstGeom prst="rect">
            <a:avLst/>
          </a:prstGeom>
          <a:solidFill>
            <a:schemeClr val="accent5"/>
          </a:solidFill>
        </p:spPr>
        <p:txBody>
          <a:bodyPr>
            <a:normAutofit/>
          </a:bodyPr>
          <a:lstStyle>
            <a:lvl1pPr>
              <a:defRPr sz="2000"/>
            </a:lvl1pPr>
          </a:lstStyle>
          <a:p>
            <a:endParaRPr lang="id-ID" dirty="0"/>
          </a:p>
        </p:txBody>
      </p:sp>
      <p:sp>
        <p:nvSpPr>
          <p:cNvPr id="4" name="Picture Placeholder 3"/>
          <p:cNvSpPr>
            <a:spLocks noGrp="1"/>
          </p:cNvSpPr>
          <p:nvPr>
            <p:ph type="pic" sz="quarter" idx="16"/>
          </p:nvPr>
        </p:nvSpPr>
        <p:spPr>
          <a:xfrm>
            <a:off x="6600057" y="2168860"/>
            <a:ext cx="2647911" cy="4536504"/>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7"/>
          </p:nvPr>
        </p:nvSpPr>
        <p:spPr>
          <a:xfrm>
            <a:off x="9388750" y="4807171"/>
            <a:ext cx="2647911" cy="189224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8"/>
          </p:nvPr>
        </p:nvSpPr>
        <p:spPr>
          <a:xfrm>
            <a:off x="9388750" y="132598"/>
            <a:ext cx="2647911" cy="4536504"/>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2175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95326" y="0"/>
            <a:ext cx="5400675" cy="6858000"/>
          </a:xfrm>
          <a:prstGeom prst="rect">
            <a:avLst/>
          </a:prstGeom>
          <a:solidFill>
            <a:schemeClr val="accent5"/>
          </a:solidFill>
        </p:spPr>
        <p:txBody>
          <a:bodyPr/>
          <a:lstStyle/>
          <a:p>
            <a:endParaRPr lang="id-ID"/>
          </a:p>
        </p:txBody>
      </p:sp>
      <p:sp>
        <p:nvSpPr>
          <p:cNvPr id="3" name="Picture Placeholder 4"/>
          <p:cNvSpPr>
            <a:spLocks noGrp="1"/>
          </p:cNvSpPr>
          <p:nvPr>
            <p:ph type="pic" sz="quarter" idx="11"/>
          </p:nvPr>
        </p:nvSpPr>
        <p:spPr>
          <a:xfrm>
            <a:off x="6099716" y="0"/>
            <a:ext cx="6092285" cy="3465004"/>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503577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600057" y="132598"/>
            <a:ext cx="2647911" cy="1892246"/>
          </a:xfrm>
          <a:prstGeom prst="rect">
            <a:avLst/>
          </a:prstGeom>
          <a:solidFill>
            <a:schemeClr val="accent5"/>
          </a:solidFill>
        </p:spPr>
        <p:txBody>
          <a:bodyPr>
            <a:normAutofit/>
          </a:bodyPr>
          <a:lstStyle>
            <a:lvl1pPr>
              <a:defRPr sz="2000"/>
            </a:lvl1pPr>
          </a:lstStyle>
          <a:p>
            <a:endParaRPr lang="id-ID" dirty="0"/>
          </a:p>
        </p:txBody>
      </p:sp>
      <p:sp>
        <p:nvSpPr>
          <p:cNvPr id="4" name="Picture Placeholder 3"/>
          <p:cNvSpPr>
            <a:spLocks noGrp="1"/>
          </p:cNvSpPr>
          <p:nvPr>
            <p:ph type="pic" sz="quarter" idx="16"/>
          </p:nvPr>
        </p:nvSpPr>
        <p:spPr>
          <a:xfrm>
            <a:off x="6600057" y="2168860"/>
            <a:ext cx="2647911" cy="4536504"/>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7"/>
          </p:nvPr>
        </p:nvSpPr>
        <p:spPr>
          <a:xfrm>
            <a:off x="9388750" y="4807171"/>
            <a:ext cx="2647911" cy="189224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8"/>
          </p:nvPr>
        </p:nvSpPr>
        <p:spPr>
          <a:xfrm>
            <a:off x="9388750" y="132598"/>
            <a:ext cx="2647911" cy="4536504"/>
          </a:xfrm>
          <a:prstGeom prst="rect">
            <a:avLst/>
          </a:prstGeom>
          <a:solidFill>
            <a:schemeClr val="accent5"/>
          </a:solidFill>
        </p:spPr>
        <p:txBody>
          <a:bodyPr>
            <a:normAutofit/>
          </a:bodyPr>
          <a:lstStyle>
            <a:lvl1pPr>
              <a:defRPr sz="2000"/>
            </a:lvl1pPr>
          </a:lstStyle>
          <a:p>
            <a:endParaRPr lang="id-ID" dirty="0"/>
          </a:p>
        </p:txBody>
      </p:sp>
      <p:sp>
        <p:nvSpPr>
          <p:cNvPr id="7" name="Picture Placeholder 3"/>
          <p:cNvSpPr>
            <a:spLocks noGrp="1"/>
          </p:cNvSpPr>
          <p:nvPr>
            <p:ph type="pic" sz="quarter" idx="19"/>
          </p:nvPr>
        </p:nvSpPr>
        <p:spPr>
          <a:xfrm>
            <a:off x="3811364" y="4813118"/>
            <a:ext cx="2647911" cy="1892246"/>
          </a:xfrm>
          <a:prstGeom prst="rect">
            <a:avLst/>
          </a:prstGeom>
          <a:solidFill>
            <a:schemeClr val="accent5"/>
          </a:solidFill>
        </p:spPr>
        <p:txBody>
          <a:bodyPr>
            <a:normAutofit/>
          </a:bodyPr>
          <a:lstStyle>
            <a:lvl1pPr>
              <a:defRPr sz="2000"/>
            </a:lvl1pPr>
          </a:lstStyle>
          <a:p>
            <a:endParaRPr lang="id-ID" dirty="0"/>
          </a:p>
        </p:txBody>
      </p:sp>
      <p:sp>
        <p:nvSpPr>
          <p:cNvPr id="8" name="Picture Placeholder 3"/>
          <p:cNvSpPr>
            <a:spLocks noGrp="1"/>
          </p:cNvSpPr>
          <p:nvPr>
            <p:ph type="pic" sz="quarter" idx="20"/>
          </p:nvPr>
        </p:nvSpPr>
        <p:spPr>
          <a:xfrm>
            <a:off x="3811364" y="132598"/>
            <a:ext cx="2647911" cy="4536504"/>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131549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4"/>
          <p:cNvSpPr>
            <a:spLocks noGrp="1"/>
          </p:cNvSpPr>
          <p:nvPr>
            <p:ph type="pic" sz="quarter" idx="16"/>
          </p:nvPr>
        </p:nvSpPr>
        <p:spPr>
          <a:xfrm>
            <a:off x="623393"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5" name="Picture Placeholder 4"/>
          <p:cNvSpPr>
            <a:spLocks noGrp="1"/>
          </p:cNvSpPr>
          <p:nvPr>
            <p:ph type="pic" sz="quarter" idx="20"/>
          </p:nvPr>
        </p:nvSpPr>
        <p:spPr>
          <a:xfrm>
            <a:off x="3424613" y="4261157"/>
            <a:ext cx="5390329"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6" name="Picture Placeholder 4"/>
          <p:cNvSpPr>
            <a:spLocks noGrp="1"/>
          </p:cNvSpPr>
          <p:nvPr>
            <p:ph type="pic" sz="quarter" idx="18"/>
          </p:nvPr>
        </p:nvSpPr>
        <p:spPr>
          <a:xfrm>
            <a:off x="3424614" y="588475"/>
            <a:ext cx="5390329"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7"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8"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3314510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9" name="Picture Placeholder 4"/>
          <p:cNvSpPr>
            <a:spLocks noGrp="1"/>
          </p:cNvSpPr>
          <p:nvPr>
            <p:ph type="pic" sz="quarter" idx="16"/>
          </p:nvPr>
        </p:nvSpPr>
        <p:spPr>
          <a:xfrm>
            <a:off x="623393"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0" name="Picture Placeholder 4"/>
          <p:cNvSpPr>
            <a:spLocks noGrp="1"/>
          </p:cNvSpPr>
          <p:nvPr>
            <p:ph type="pic" sz="quarter" idx="17"/>
          </p:nvPr>
        </p:nvSpPr>
        <p:spPr>
          <a:xfrm>
            <a:off x="342461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1" name="Picture Placeholder 4"/>
          <p:cNvSpPr>
            <a:spLocks noGrp="1"/>
          </p:cNvSpPr>
          <p:nvPr>
            <p:ph type="pic" sz="quarter" idx="20"/>
          </p:nvPr>
        </p:nvSpPr>
        <p:spPr>
          <a:xfrm>
            <a:off x="3424613" y="4261157"/>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2" name="Picture Placeholder 4"/>
          <p:cNvSpPr>
            <a:spLocks noGrp="1"/>
          </p:cNvSpPr>
          <p:nvPr>
            <p:ph type="pic" sz="quarter" idx="18"/>
          </p:nvPr>
        </p:nvSpPr>
        <p:spPr>
          <a:xfrm>
            <a:off x="6203306"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3"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4"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3555266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9" name="Picture Placeholder 4"/>
          <p:cNvSpPr>
            <a:spLocks noGrp="1"/>
          </p:cNvSpPr>
          <p:nvPr>
            <p:ph type="pic" sz="quarter" idx="16"/>
          </p:nvPr>
        </p:nvSpPr>
        <p:spPr>
          <a:xfrm>
            <a:off x="62339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0" name="Picture Placeholder 4"/>
          <p:cNvSpPr>
            <a:spLocks noGrp="1"/>
          </p:cNvSpPr>
          <p:nvPr>
            <p:ph type="pic" sz="quarter" idx="17"/>
          </p:nvPr>
        </p:nvSpPr>
        <p:spPr>
          <a:xfrm>
            <a:off x="342461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1" name="Picture Placeholder 4"/>
          <p:cNvSpPr>
            <a:spLocks noGrp="1"/>
          </p:cNvSpPr>
          <p:nvPr>
            <p:ph type="pic" sz="quarter" idx="20"/>
          </p:nvPr>
        </p:nvSpPr>
        <p:spPr>
          <a:xfrm>
            <a:off x="623393" y="4261157"/>
            <a:ext cx="541285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858681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2" name="Picture Placeholder 4"/>
          <p:cNvSpPr>
            <a:spLocks noGrp="1"/>
          </p:cNvSpPr>
          <p:nvPr>
            <p:ph type="pic" sz="quarter" idx="18"/>
          </p:nvPr>
        </p:nvSpPr>
        <p:spPr>
          <a:xfrm>
            <a:off x="6203306" y="588476"/>
            <a:ext cx="2611637" cy="305654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3"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4"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5" name="Picture Placeholder 4"/>
          <p:cNvSpPr>
            <a:spLocks noGrp="1"/>
          </p:cNvSpPr>
          <p:nvPr>
            <p:ph type="pic" sz="quarter" idx="22"/>
          </p:nvPr>
        </p:nvSpPr>
        <p:spPr>
          <a:xfrm>
            <a:off x="6203306" y="3825044"/>
            <a:ext cx="2611637" cy="24444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4042035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39342" y="2132856"/>
            <a:ext cx="3420455" cy="2160240"/>
          </a:xfrm>
          <a:prstGeom prst="rect">
            <a:avLst/>
          </a:prstGeom>
          <a:solidFill>
            <a:schemeClr val="accent5"/>
          </a:solidFill>
        </p:spPr>
        <p:txBody>
          <a:bodyPr/>
          <a:lstStyle/>
          <a:p>
            <a:endParaRPr lang="id-ID"/>
          </a:p>
        </p:txBody>
      </p:sp>
      <p:sp>
        <p:nvSpPr>
          <p:cNvPr id="5" name="Picture Placeholder 3"/>
          <p:cNvSpPr>
            <a:spLocks noGrp="1"/>
          </p:cNvSpPr>
          <p:nvPr>
            <p:ph type="pic" sz="quarter" idx="12"/>
          </p:nvPr>
        </p:nvSpPr>
        <p:spPr>
          <a:xfrm>
            <a:off x="4385773" y="2132856"/>
            <a:ext cx="3420455" cy="2160240"/>
          </a:xfrm>
          <a:prstGeom prst="rect">
            <a:avLst/>
          </a:prstGeom>
          <a:solidFill>
            <a:schemeClr val="accent5"/>
          </a:solidFill>
        </p:spPr>
        <p:txBody>
          <a:bodyPr/>
          <a:lstStyle/>
          <a:p>
            <a:endParaRPr lang="id-ID" dirty="0"/>
          </a:p>
        </p:txBody>
      </p:sp>
      <p:sp>
        <p:nvSpPr>
          <p:cNvPr id="6" name="Picture Placeholder 3"/>
          <p:cNvSpPr>
            <a:spLocks noGrp="1"/>
          </p:cNvSpPr>
          <p:nvPr>
            <p:ph type="pic" sz="quarter" idx="13"/>
          </p:nvPr>
        </p:nvSpPr>
        <p:spPr>
          <a:xfrm>
            <a:off x="7932205" y="2133019"/>
            <a:ext cx="3420455" cy="2160078"/>
          </a:xfrm>
          <a:prstGeom prst="rect">
            <a:avLst/>
          </a:prstGeom>
          <a:solidFill>
            <a:schemeClr val="accent5"/>
          </a:solidFill>
        </p:spPr>
        <p:txBody>
          <a:bodyPr/>
          <a:lstStyle/>
          <a:p>
            <a:endParaRPr lang="id-ID"/>
          </a:p>
        </p:txBody>
      </p:sp>
      <p:sp>
        <p:nvSpPr>
          <p:cNvPr id="7" name="Picture Placeholder 3"/>
          <p:cNvSpPr>
            <a:spLocks noGrp="1"/>
          </p:cNvSpPr>
          <p:nvPr>
            <p:ph type="pic" sz="quarter" idx="14"/>
          </p:nvPr>
        </p:nvSpPr>
        <p:spPr>
          <a:xfrm>
            <a:off x="839342" y="4401108"/>
            <a:ext cx="3420455" cy="2160240"/>
          </a:xfrm>
          <a:prstGeom prst="rect">
            <a:avLst/>
          </a:prstGeom>
          <a:solidFill>
            <a:schemeClr val="accent5"/>
          </a:solidFill>
        </p:spPr>
        <p:txBody>
          <a:bodyPr/>
          <a:lstStyle/>
          <a:p>
            <a:endParaRPr lang="id-ID"/>
          </a:p>
        </p:txBody>
      </p:sp>
      <p:sp>
        <p:nvSpPr>
          <p:cNvPr id="8" name="Picture Placeholder 3"/>
          <p:cNvSpPr>
            <a:spLocks noGrp="1"/>
          </p:cNvSpPr>
          <p:nvPr>
            <p:ph type="pic" sz="quarter" idx="15"/>
          </p:nvPr>
        </p:nvSpPr>
        <p:spPr>
          <a:xfrm>
            <a:off x="4385773" y="4401108"/>
            <a:ext cx="3420455" cy="2160240"/>
          </a:xfrm>
          <a:prstGeom prst="rect">
            <a:avLst/>
          </a:prstGeom>
          <a:solidFill>
            <a:schemeClr val="accent5"/>
          </a:solidFill>
        </p:spPr>
        <p:txBody>
          <a:bodyPr/>
          <a:lstStyle/>
          <a:p>
            <a:endParaRPr lang="id-ID"/>
          </a:p>
        </p:txBody>
      </p:sp>
      <p:sp>
        <p:nvSpPr>
          <p:cNvPr id="9" name="Picture Placeholder 3"/>
          <p:cNvSpPr>
            <a:spLocks noGrp="1"/>
          </p:cNvSpPr>
          <p:nvPr>
            <p:ph type="pic" sz="quarter" idx="16"/>
          </p:nvPr>
        </p:nvSpPr>
        <p:spPr>
          <a:xfrm>
            <a:off x="7932205" y="4401271"/>
            <a:ext cx="3420455" cy="216007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996002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 y="-64617"/>
            <a:ext cx="11984655" cy="6741368"/>
          </a:xfrm>
          <a:prstGeom prst="rect">
            <a:avLst/>
          </a:prstGeom>
        </p:spPr>
      </p:pic>
      <p:sp>
        <p:nvSpPr>
          <p:cNvPr id="5" name="Picture Placeholder 4"/>
          <p:cNvSpPr>
            <a:spLocks noGrp="1"/>
          </p:cNvSpPr>
          <p:nvPr>
            <p:ph type="pic" sz="quarter" idx="11"/>
          </p:nvPr>
        </p:nvSpPr>
        <p:spPr>
          <a:xfrm>
            <a:off x="-60684" y="-27384"/>
            <a:ext cx="6204012" cy="288884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145382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1556793"/>
            <a:ext cx="4860540" cy="4455495"/>
          </a:xfrm>
          <a:prstGeom prst="rect">
            <a:avLst/>
          </a:prstGeom>
        </p:spPr>
      </p:pic>
      <p:sp>
        <p:nvSpPr>
          <p:cNvPr id="5" name="Picture Placeholder 4"/>
          <p:cNvSpPr>
            <a:spLocks noGrp="1"/>
          </p:cNvSpPr>
          <p:nvPr>
            <p:ph type="pic" sz="quarter" idx="11"/>
          </p:nvPr>
        </p:nvSpPr>
        <p:spPr>
          <a:xfrm>
            <a:off x="911424" y="1835824"/>
            <a:ext cx="4248472" cy="2609817"/>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181935613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5940" y="2112605"/>
            <a:ext cx="5184576" cy="3175553"/>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1484" y="2112605"/>
            <a:ext cx="5184576" cy="3175553"/>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6475" y="1844824"/>
            <a:ext cx="6139050" cy="3760168"/>
          </a:xfrm>
          <a:prstGeom prst="rect">
            <a:avLst/>
          </a:prstGeom>
        </p:spPr>
      </p:pic>
      <p:sp>
        <p:nvSpPr>
          <p:cNvPr id="6" name="Picture Placeholder 6"/>
          <p:cNvSpPr>
            <a:spLocks noGrp="1"/>
          </p:cNvSpPr>
          <p:nvPr>
            <p:ph type="pic" sz="quarter" idx="10"/>
          </p:nvPr>
        </p:nvSpPr>
        <p:spPr>
          <a:xfrm>
            <a:off x="3994359" y="2364632"/>
            <a:ext cx="4203283" cy="2592288"/>
          </a:xfrm>
          <a:prstGeom prst="rect">
            <a:avLst/>
          </a:prstGeom>
        </p:spPr>
        <p:txBody>
          <a:bodyPr>
            <a:normAutofit/>
          </a:bodyPr>
          <a:lstStyle>
            <a:lvl1pPr>
              <a:defRPr sz="2000"/>
            </a:lvl1pPr>
          </a:lstStyle>
          <a:p>
            <a:endParaRPr lang="id-ID" dirty="0"/>
          </a:p>
        </p:txBody>
      </p:sp>
      <p:sp>
        <p:nvSpPr>
          <p:cNvPr id="7" name="Picture Placeholder 8"/>
          <p:cNvSpPr>
            <a:spLocks noGrp="1"/>
          </p:cNvSpPr>
          <p:nvPr>
            <p:ph type="pic" sz="quarter" idx="11"/>
          </p:nvPr>
        </p:nvSpPr>
        <p:spPr>
          <a:xfrm>
            <a:off x="2315432" y="2580606"/>
            <a:ext cx="1548545" cy="2160588"/>
          </a:xfrm>
          <a:prstGeom prst="rect">
            <a:avLst/>
          </a:prstGeom>
        </p:spPr>
        <p:txBody>
          <a:bodyPr>
            <a:normAutofit/>
          </a:bodyPr>
          <a:lstStyle>
            <a:lvl1pPr>
              <a:defRPr sz="2000"/>
            </a:lvl1pPr>
          </a:lstStyle>
          <a:p>
            <a:endParaRPr lang="id-ID" dirty="0"/>
          </a:p>
        </p:txBody>
      </p:sp>
      <p:sp>
        <p:nvSpPr>
          <p:cNvPr id="8" name="Picture Placeholder 11"/>
          <p:cNvSpPr>
            <a:spLocks noGrp="1"/>
          </p:cNvSpPr>
          <p:nvPr>
            <p:ph type="pic" sz="quarter" idx="12"/>
          </p:nvPr>
        </p:nvSpPr>
        <p:spPr>
          <a:xfrm>
            <a:off x="8328026" y="2580606"/>
            <a:ext cx="1548607" cy="2160588"/>
          </a:xfrm>
          <a:prstGeom prst="rect">
            <a:avLst/>
          </a:prstGeom>
        </p:spPr>
        <p:txBody>
          <a:bodyPr>
            <a:normAutofit/>
          </a:bodyPr>
          <a:lstStyle>
            <a:lvl1pPr>
              <a:defRPr sz="2000"/>
            </a:lvl1pPr>
          </a:lstStyle>
          <a:p>
            <a:endParaRPr lang="id-ID" dirty="0"/>
          </a:p>
        </p:txBody>
      </p:sp>
    </p:spTree>
    <p:extLst>
      <p:ext uri="{BB962C8B-B14F-4D97-AF65-F5344CB8AC3E}">
        <p14:creationId xmlns:p14="http://schemas.microsoft.com/office/powerpoint/2010/main" val="650079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401" y="3353414"/>
            <a:ext cx="1282489" cy="263187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1925" y="2325276"/>
            <a:ext cx="6445783" cy="394804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5641" y="3056585"/>
            <a:ext cx="2323681" cy="3160676"/>
          </a:xfrm>
          <a:prstGeom prst="rect">
            <a:avLst/>
          </a:prstGeom>
        </p:spPr>
      </p:pic>
      <p:sp>
        <p:nvSpPr>
          <p:cNvPr id="6" name="Picture Placeholder 6"/>
          <p:cNvSpPr>
            <a:spLocks noGrp="1"/>
          </p:cNvSpPr>
          <p:nvPr>
            <p:ph type="pic" sz="quarter" idx="10"/>
          </p:nvPr>
        </p:nvSpPr>
        <p:spPr>
          <a:xfrm>
            <a:off x="6456363" y="2870754"/>
            <a:ext cx="4356100" cy="2736057"/>
          </a:xfrm>
          <a:prstGeom prst="rect">
            <a:avLst/>
          </a:prstGeom>
        </p:spPr>
        <p:txBody>
          <a:bodyPr>
            <a:normAutofit/>
          </a:bodyPr>
          <a:lstStyle>
            <a:lvl1pPr>
              <a:defRPr sz="2000"/>
            </a:lvl1pPr>
          </a:lstStyle>
          <a:p>
            <a:endParaRPr lang="id-ID" dirty="0"/>
          </a:p>
        </p:txBody>
      </p:sp>
      <p:sp>
        <p:nvSpPr>
          <p:cNvPr id="7" name="Picture Placeholder 8"/>
          <p:cNvSpPr>
            <a:spLocks noGrp="1"/>
          </p:cNvSpPr>
          <p:nvPr>
            <p:ph type="pic" sz="quarter" idx="11"/>
          </p:nvPr>
        </p:nvSpPr>
        <p:spPr>
          <a:xfrm>
            <a:off x="3104219" y="3320988"/>
            <a:ext cx="1826022" cy="2415846"/>
          </a:xfrm>
          <a:prstGeom prst="rect">
            <a:avLst/>
          </a:prstGeom>
        </p:spPr>
        <p:txBody>
          <a:bodyPr>
            <a:normAutofit/>
          </a:bodyPr>
          <a:lstStyle>
            <a:lvl1pPr>
              <a:defRPr sz="2000"/>
            </a:lvl1pPr>
          </a:lstStyle>
          <a:p>
            <a:endParaRPr lang="id-ID" dirty="0"/>
          </a:p>
        </p:txBody>
      </p:sp>
      <p:sp>
        <p:nvSpPr>
          <p:cNvPr id="8" name="Picture Placeholder 10"/>
          <p:cNvSpPr>
            <a:spLocks noGrp="1"/>
          </p:cNvSpPr>
          <p:nvPr>
            <p:ph type="pic" sz="quarter" idx="12"/>
          </p:nvPr>
        </p:nvSpPr>
        <p:spPr>
          <a:xfrm>
            <a:off x="765676" y="3643118"/>
            <a:ext cx="1146622" cy="2018131"/>
          </a:xfrm>
          <a:prstGeom prst="rect">
            <a:avLst/>
          </a:prstGeom>
        </p:spPr>
        <p:txBody>
          <a:bodyPr>
            <a:normAutofit/>
          </a:bodyPr>
          <a:lstStyle>
            <a:lvl1pPr>
              <a:defRPr sz="2000"/>
            </a:lvl1pPr>
          </a:lstStyle>
          <a:p>
            <a:endParaRPr lang="id-ID" dirty="0"/>
          </a:p>
        </p:txBody>
      </p:sp>
    </p:spTree>
    <p:extLst>
      <p:ext uri="{BB962C8B-B14F-4D97-AF65-F5344CB8AC3E}">
        <p14:creationId xmlns:p14="http://schemas.microsoft.com/office/powerpoint/2010/main" val="416884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5926" y="728663"/>
            <a:ext cx="5400675" cy="540063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1020544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416" y="-1467544"/>
            <a:ext cx="3909170" cy="5317259"/>
          </a:xfrm>
          <a:prstGeom prst="rect">
            <a:avLst/>
          </a:prstGeom>
        </p:spPr>
      </p:pic>
      <p:sp>
        <p:nvSpPr>
          <p:cNvPr id="4" name="Picture Placeholder 4"/>
          <p:cNvSpPr>
            <a:spLocks noGrp="1"/>
          </p:cNvSpPr>
          <p:nvPr>
            <p:ph type="pic" sz="quarter" idx="10"/>
          </p:nvPr>
        </p:nvSpPr>
        <p:spPr>
          <a:xfrm>
            <a:off x="1256632" y="-1046532"/>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152" y="3404330"/>
            <a:ext cx="3909170" cy="5317259"/>
          </a:xfrm>
          <a:prstGeom prst="rect">
            <a:avLst/>
          </a:prstGeom>
        </p:spPr>
      </p:pic>
      <p:sp>
        <p:nvSpPr>
          <p:cNvPr id="6" name="Picture Placeholder 4"/>
          <p:cNvSpPr>
            <a:spLocks noGrp="1"/>
          </p:cNvSpPr>
          <p:nvPr>
            <p:ph type="pic" sz="quarter" idx="11"/>
          </p:nvPr>
        </p:nvSpPr>
        <p:spPr>
          <a:xfrm>
            <a:off x="7881368" y="3825343"/>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367494279"/>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5_Custom Layout">
    <p:spTree>
      <p:nvGrpSpPr>
        <p:cNvPr id="1" name=""/>
        <p:cNvGrpSpPr/>
        <p:nvPr/>
      </p:nvGrpSpPr>
      <p:grpSpPr>
        <a:xfrm>
          <a:off x="0" y="0"/>
          <a:ext cx="0" cy="0"/>
          <a:chOff x="0" y="0"/>
          <a:chExt cx="0" cy="0"/>
        </a:xfrm>
      </p:grpSpPr>
      <p:grpSp>
        <p:nvGrpSpPr>
          <p:cNvPr id="11" name="Group 10"/>
          <p:cNvGrpSpPr/>
          <p:nvPr userDrawn="1"/>
        </p:nvGrpSpPr>
        <p:grpSpPr>
          <a:xfrm>
            <a:off x="4331804" y="1448781"/>
            <a:ext cx="1648014" cy="3384741"/>
            <a:chOff x="3739073" y="951230"/>
            <a:chExt cx="1665853" cy="342138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13" name="Rectangle 12"/>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4433954" y="1784501"/>
            <a:ext cx="1443714" cy="2628292"/>
          </a:xfrm>
          <a:prstGeom prst="rect">
            <a:avLst/>
          </a:prstGeom>
          <a:solidFill>
            <a:schemeClr val="accent5"/>
          </a:solidFill>
        </p:spPr>
        <p:txBody>
          <a:bodyPr>
            <a:normAutofit/>
          </a:bodyPr>
          <a:lstStyle>
            <a:lvl1pPr>
              <a:defRPr sz="2000"/>
            </a:lvl1pPr>
          </a:lstStyle>
          <a:p>
            <a:endParaRPr lang="id-ID"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757575" y="2076884"/>
            <a:ext cx="3909170" cy="5317259"/>
          </a:xfrm>
          <a:prstGeom prst="rect">
            <a:avLst/>
          </a:prstGeom>
        </p:spPr>
      </p:pic>
      <p:sp>
        <p:nvSpPr>
          <p:cNvPr id="15" name="Picture Placeholder 4"/>
          <p:cNvSpPr>
            <a:spLocks noGrp="1"/>
          </p:cNvSpPr>
          <p:nvPr>
            <p:ph type="pic" sz="quarter" idx="13"/>
          </p:nvPr>
        </p:nvSpPr>
        <p:spPr>
          <a:xfrm>
            <a:off x="-1658428" y="3210793"/>
            <a:ext cx="4068452" cy="3060340"/>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03509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9_Custom Layout">
    <p:spTree>
      <p:nvGrpSpPr>
        <p:cNvPr id="1" name=""/>
        <p:cNvGrpSpPr/>
        <p:nvPr/>
      </p:nvGrpSpPr>
      <p:grpSpPr>
        <a:xfrm>
          <a:off x="0" y="0"/>
          <a:ext cx="0" cy="0"/>
          <a:chOff x="0" y="0"/>
          <a:chExt cx="0" cy="0"/>
        </a:xfrm>
      </p:grpSpPr>
      <p:grpSp>
        <p:nvGrpSpPr>
          <p:cNvPr id="3" name="Group 2"/>
          <p:cNvGrpSpPr/>
          <p:nvPr userDrawn="1"/>
        </p:nvGrpSpPr>
        <p:grpSpPr>
          <a:xfrm>
            <a:off x="4907868" y="958887"/>
            <a:ext cx="2412268" cy="4954390"/>
            <a:chOff x="3739073" y="951230"/>
            <a:chExt cx="1665853" cy="34213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5051884" y="1492921"/>
            <a:ext cx="2113226" cy="3847143"/>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123777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1_Custom Layout">
    <p:spTree>
      <p:nvGrpSpPr>
        <p:cNvPr id="1" name=""/>
        <p:cNvGrpSpPr/>
        <p:nvPr/>
      </p:nvGrpSpPr>
      <p:grpSpPr>
        <a:xfrm>
          <a:off x="0" y="0"/>
          <a:ext cx="0" cy="0"/>
          <a:chOff x="0" y="0"/>
          <a:chExt cx="0" cy="0"/>
        </a:xfrm>
      </p:grpSpPr>
      <p:grpSp>
        <p:nvGrpSpPr>
          <p:cNvPr id="3" name="Group 2"/>
          <p:cNvGrpSpPr/>
          <p:nvPr userDrawn="1"/>
        </p:nvGrpSpPr>
        <p:grpSpPr>
          <a:xfrm>
            <a:off x="7932204" y="958887"/>
            <a:ext cx="2412268" cy="4954390"/>
            <a:chOff x="3739073" y="951230"/>
            <a:chExt cx="1665853" cy="34213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8076220" y="1492921"/>
            <a:ext cx="2113226" cy="3847143"/>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1398713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0158" y="3391184"/>
            <a:ext cx="3909170" cy="5317259"/>
          </a:xfrm>
          <a:prstGeom prst="rect">
            <a:avLst/>
          </a:prstGeom>
        </p:spPr>
      </p:pic>
      <p:sp>
        <p:nvSpPr>
          <p:cNvPr id="4" name="Picture Placeholder 4"/>
          <p:cNvSpPr>
            <a:spLocks noGrp="1"/>
          </p:cNvSpPr>
          <p:nvPr>
            <p:ph type="pic" sz="quarter" idx="11"/>
          </p:nvPr>
        </p:nvSpPr>
        <p:spPr>
          <a:xfrm>
            <a:off x="6687373" y="3812196"/>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grpSp>
        <p:nvGrpSpPr>
          <p:cNvPr id="5" name="Group 4"/>
          <p:cNvGrpSpPr/>
          <p:nvPr userDrawn="1"/>
        </p:nvGrpSpPr>
        <p:grpSpPr>
          <a:xfrm rot="16200000" flipH="1">
            <a:off x="10312371" y="-167498"/>
            <a:ext cx="1648014" cy="3384741"/>
            <a:chOff x="3739073" y="951230"/>
            <a:chExt cx="1665853" cy="342138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7" name="Rectangle 6"/>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8" name="Picture Placeholder 10"/>
          <p:cNvSpPr>
            <a:spLocks noGrp="1"/>
          </p:cNvSpPr>
          <p:nvPr>
            <p:ph type="pic" sz="quarter" idx="14"/>
          </p:nvPr>
        </p:nvSpPr>
        <p:spPr>
          <a:xfrm>
            <a:off x="9804413" y="811239"/>
            <a:ext cx="2532903" cy="1427271"/>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89136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735" y="944725"/>
            <a:ext cx="3909170" cy="5317259"/>
          </a:xfrm>
          <a:prstGeom prst="rect">
            <a:avLst/>
          </a:prstGeom>
        </p:spPr>
      </p:pic>
      <p:sp>
        <p:nvSpPr>
          <p:cNvPr id="4" name="Picture Placeholder 4"/>
          <p:cNvSpPr>
            <a:spLocks noGrp="1"/>
          </p:cNvSpPr>
          <p:nvPr>
            <p:ph type="pic" sz="quarter" idx="11"/>
          </p:nvPr>
        </p:nvSpPr>
        <p:spPr>
          <a:xfrm>
            <a:off x="1739950" y="1365738"/>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22876932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1218" y="2492897"/>
            <a:ext cx="4797347" cy="6525359"/>
          </a:xfrm>
          <a:prstGeom prst="rect">
            <a:avLst/>
          </a:prstGeom>
        </p:spPr>
      </p:pic>
      <p:sp>
        <p:nvSpPr>
          <p:cNvPr id="4" name="Picture Placeholder 4"/>
          <p:cNvSpPr>
            <a:spLocks noGrp="1"/>
          </p:cNvSpPr>
          <p:nvPr>
            <p:ph type="pic" sz="quarter" idx="11"/>
          </p:nvPr>
        </p:nvSpPr>
        <p:spPr>
          <a:xfrm>
            <a:off x="4218436" y="3032956"/>
            <a:ext cx="3755128" cy="5036638"/>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628925787"/>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9022" y="836712"/>
            <a:ext cx="9699038" cy="5940660"/>
          </a:xfrm>
          <a:prstGeom prst="rect">
            <a:avLst/>
          </a:prstGeom>
        </p:spPr>
      </p:pic>
      <p:sp>
        <p:nvSpPr>
          <p:cNvPr id="5" name="Picture Placeholder 4"/>
          <p:cNvSpPr>
            <a:spLocks noGrp="1"/>
          </p:cNvSpPr>
          <p:nvPr>
            <p:ph type="pic" sz="quarter" idx="11"/>
          </p:nvPr>
        </p:nvSpPr>
        <p:spPr>
          <a:xfrm>
            <a:off x="-348716"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1809319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3952" y="836712"/>
            <a:ext cx="9699038" cy="5940660"/>
          </a:xfrm>
          <a:prstGeom prst="rect">
            <a:avLst/>
          </a:prstGeom>
        </p:spPr>
      </p:pic>
      <p:sp>
        <p:nvSpPr>
          <p:cNvPr id="5" name="Picture Placeholder 4"/>
          <p:cNvSpPr>
            <a:spLocks noGrp="1"/>
          </p:cNvSpPr>
          <p:nvPr>
            <p:ph type="pic" sz="quarter" idx="11"/>
          </p:nvPr>
        </p:nvSpPr>
        <p:spPr>
          <a:xfrm>
            <a:off x="7226086"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929426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384" y="836712"/>
            <a:ext cx="9699038" cy="5940660"/>
          </a:xfrm>
          <a:prstGeom prst="rect">
            <a:avLst/>
          </a:prstGeom>
        </p:spPr>
      </p:pic>
      <p:sp>
        <p:nvSpPr>
          <p:cNvPr id="5" name="Picture Placeholder 4"/>
          <p:cNvSpPr>
            <a:spLocks noGrp="1"/>
          </p:cNvSpPr>
          <p:nvPr>
            <p:ph type="pic" sz="quarter" idx="11"/>
          </p:nvPr>
        </p:nvSpPr>
        <p:spPr>
          <a:xfrm>
            <a:off x="2113518"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249550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6096000"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91943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7857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6096000" cy="6858000"/>
          </a:xfrm>
          <a:prstGeom prst="rect">
            <a:avLst/>
          </a:prstGeom>
          <a:solidFill>
            <a:schemeClr val="accent5"/>
          </a:solidFill>
        </p:spPr>
        <p:txBody>
          <a:bodyPr/>
          <a:lstStyle>
            <a:lvl1pPr>
              <a:defRPr sz="2700"/>
            </a:lvl1pPr>
          </a:lstStyle>
          <a:p>
            <a:endParaRPr lang="id-ID" dirty="0"/>
          </a:p>
        </p:txBody>
      </p:sp>
      <p:sp>
        <p:nvSpPr>
          <p:cNvPr id="6" name="Picture Placeholder 4"/>
          <p:cNvSpPr>
            <a:spLocks noGrp="1"/>
          </p:cNvSpPr>
          <p:nvPr>
            <p:ph type="pic" sz="quarter" idx="13"/>
          </p:nvPr>
        </p:nvSpPr>
        <p:spPr>
          <a:xfrm>
            <a:off x="3052161" y="4702832"/>
            <a:ext cx="3043840" cy="2146548"/>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
        <p:nvSpPr>
          <p:cNvPr id="3" name="Picture Placeholder 4"/>
          <p:cNvSpPr>
            <a:spLocks noGrp="1"/>
          </p:cNvSpPr>
          <p:nvPr>
            <p:ph type="pic" sz="quarter" idx="12"/>
          </p:nvPr>
        </p:nvSpPr>
        <p:spPr>
          <a:xfrm>
            <a:off x="0" y="2564904"/>
            <a:ext cx="3035660" cy="4293096"/>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4104850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584240"/>
      </p:ext>
    </p:extLst>
  </p:cSld>
  <p:clrMap bg1="lt1" tx1="dk1" bg2="lt2" tx2="dk2" accent1="accent1" accent2="accent2" accent3="accent3" accent4="accent4" accent5="accent5" accent6="accent6" hlink="hlink" folHlink="folHlink"/>
  <p:sldLayoutIdLst>
    <p:sldLayoutId id="2147484014" r:id="rId1"/>
    <p:sldLayoutId id="2147483962" r:id="rId2"/>
    <p:sldLayoutId id="2147484071" r:id="rId3"/>
    <p:sldLayoutId id="2147484060" r:id="rId4"/>
    <p:sldLayoutId id="2147484079" r:id="rId5"/>
    <p:sldLayoutId id="2147484062" r:id="rId6"/>
    <p:sldLayoutId id="2147484016" r:id="rId7"/>
    <p:sldLayoutId id="2147484089" r:id="rId8"/>
    <p:sldLayoutId id="2147484088" r:id="rId9"/>
    <p:sldLayoutId id="2147484061" r:id="rId10"/>
    <p:sldLayoutId id="2147484081" r:id="rId11"/>
    <p:sldLayoutId id="2147484072" r:id="rId12"/>
    <p:sldLayoutId id="2147484084" r:id="rId13"/>
    <p:sldLayoutId id="2147484085" r:id="rId14"/>
    <p:sldLayoutId id="2147484086" r:id="rId15"/>
    <p:sldLayoutId id="2147484073" r:id="rId16"/>
    <p:sldLayoutId id="2147484074" r:id="rId17"/>
    <p:sldLayoutId id="2147484075" r:id="rId18"/>
    <p:sldLayoutId id="2147484076" r:id="rId19"/>
    <p:sldLayoutId id="2147484069" r:id="rId20"/>
    <p:sldLayoutId id="2147484064" r:id="rId21"/>
    <p:sldLayoutId id="2147484020" r:id="rId22"/>
    <p:sldLayoutId id="2147484038" r:id="rId23"/>
    <p:sldLayoutId id="2147484066" r:id="rId24"/>
    <p:sldLayoutId id="2147484070" r:id="rId25"/>
    <p:sldLayoutId id="2147484067" r:id="rId26"/>
    <p:sldLayoutId id="2147484068" r:id="rId27"/>
    <p:sldLayoutId id="2147484065" r:id="rId28"/>
    <p:sldLayoutId id="2147484015" r:id="rId29"/>
    <p:sldLayoutId id="2147484021" r:id="rId30"/>
    <p:sldLayoutId id="2147484017" r:id="rId31"/>
    <p:sldLayoutId id="2147484082" r:id="rId32"/>
    <p:sldLayoutId id="2147484080" r:id="rId33"/>
    <p:sldLayoutId id="2147484087" r:id="rId34"/>
    <p:sldLayoutId id="2147484078" r:id="rId35"/>
    <p:sldLayoutId id="2147484077" r:id="rId36"/>
    <p:sldLayoutId id="2147484029" r:id="rId37"/>
    <p:sldLayoutId id="2147484037" r:id="rId38"/>
    <p:sldLayoutId id="2147483991" r:id="rId39"/>
    <p:sldLayoutId id="2147483996" r:id="rId40"/>
    <p:sldLayoutId id="2147483997" r:id="rId41"/>
    <p:sldLayoutId id="2147484090" r:id="rId42"/>
    <p:sldLayoutId id="2147484083" r:id="rId43"/>
    <p:sldLayoutId id="2147483998" r:id="rId44"/>
    <p:sldLayoutId id="2147484092" r:id="rId45"/>
    <p:sldLayoutId id="2147484007" r:id="rId46"/>
    <p:sldLayoutId id="2147484054" r:id="rId47"/>
    <p:sldLayoutId id="2147483999" r:id="rId48"/>
    <p:sldLayoutId id="2147484091" r:id="rId49"/>
    <p:sldLayoutId id="2147484053" r:id="rId50"/>
    <p:sldLayoutId id="2147484003" r:id="rId51"/>
    <p:sldLayoutId id="2147484005" r:id="rId52"/>
    <p:sldLayoutId id="2147484048" r:id="rId53"/>
    <p:sldLayoutId id="2147484047" r:id="rId54"/>
    <p:sldLayoutId id="2147484010" r:id="rId55"/>
    <p:sldLayoutId id="2147484011" r:id="rId56"/>
    <p:sldLayoutId id="2147484093" r:id="rId57"/>
    <p:sldLayoutId id="2147484057" r:id="rId58"/>
    <p:sldLayoutId id="2147484059" r:id="rId59"/>
    <p:sldLayoutId id="2147484058" r:id="rId60"/>
    <p:sldLayoutId id="2147484095" r:id="rId61"/>
    <p:sldLayoutId id="2147484099" r:id="rId62"/>
    <p:sldLayoutId id="2147484101" r:id="rId63"/>
    <p:sldLayoutId id="2147484096" r:id="rId64"/>
    <p:sldLayoutId id="2147484098" r:id="rId65"/>
    <p:sldLayoutId id="2147484097" r:id="rId66"/>
    <p:sldLayoutId id="2147484000" r:id="rId67"/>
    <p:sldLayoutId id="2147484094" r:id="rId68"/>
    <p:sldLayoutId id="2147484100" r:id="rId69"/>
  </p:sldLayoutIdLst>
  <p:hf sldNum="0" hdr="0" ftr="0" dt="0"/>
  <p:txStyles>
    <p:titleStyle>
      <a:lvl1pPr algn="ctr" defTabSz="1219215" rtl="0" eaLnBrk="1" latinLnBrk="0" hangingPunct="1">
        <a:spcBef>
          <a:spcPct val="0"/>
        </a:spcBef>
        <a:buNone/>
        <a:defRPr sz="5867" kern="1200">
          <a:solidFill>
            <a:schemeClr val="tx1"/>
          </a:solidFill>
          <a:latin typeface="+mj-lt"/>
          <a:ea typeface="+mj-ea"/>
          <a:cs typeface="+mj-cs"/>
        </a:defRPr>
      </a:lvl1pPr>
    </p:titleStyle>
    <p:bodyStyle>
      <a:lvl1pPr marL="457206" indent="-457206" algn="l" defTabSz="1219215"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13" indent="-381005" algn="l" defTabSz="1219215"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19" indent="-304804" algn="l" defTabSz="121921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27"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35"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42"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50"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057"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665"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png"/><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3.jpg"/><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1.png"/><Relationship Id="rId1" Type="http://schemas.openxmlformats.org/officeDocument/2006/relationships/slideLayout" Target="../slideLayouts/slideLayout5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0.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3.tiff"/><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4.tiff"/><Relationship Id="rId5" Type="http://schemas.openxmlformats.org/officeDocument/2006/relationships/image" Target="../media/image35.jpg"/><Relationship Id="rId6" Type="http://schemas.openxmlformats.org/officeDocument/2006/relationships/image" Target="../media/image36.png"/><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g"/><Relationship Id="rId6"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1.jpg"/><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2.JPG"/><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3.jpeg"/><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8.jpeg"/><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0.jpeg"/><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1.jpg"/><Relationship Id="rId1" Type="http://schemas.openxmlformats.org/officeDocument/2006/relationships/slideLayout" Target="../slideLayouts/slideLayout3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2.JPG"/><Relationship Id="rId5" Type="http://schemas.openxmlformats.org/officeDocument/2006/relationships/image" Target="../media/image10.png"/><Relationship Id="rId6" Type="http://schemas.openxmlformats.org/officeDocument/2006/relationships/image" Target="../media/image52.jpeg"/><Relationship Id="rId1" Type="http://schemas.openxmlformats.org/officeDocument/2006/relationships/slideLayout" Target="../slideLayouts/slideLayout3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jpeg"/><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3.jpeg"/><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8.jpeg"/><Relationship Id="rId5" Type="http://schemas.openxmlformats.org/officeDocument/2006/relationships/image" Target="../media/image55.jpg"/><Relationship Id="rId1" Type="http://schemas.openxmlformats.org/officeDocument/2006/relationships/slideLayout" Target="../slideLayouts/slideLayout3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6.jpeg"/><Relationship Id="rId1" Type="http://schemas.openxmlformats.org/officeDocument/2006/relationships/slideLayout" Target="../slideLayouts/slideLayout3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0.png"/><Relationship Id="rId1" Type="http://schemas.openxmlformats.org/officeDocument/2006/relationships/slideLayout" Target="../slideLayouts/slideLayout2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59.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jpe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jpeg"/><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0.png"/><Relationship Id="rId5" Type="http://schemas.openxmlformats.org/officeDocument/2006/relationships/image" Target="../media/image16.jpeg"/><Relationship Id="rId6" Type="http://schemas.openxmlformats.org/officeDocument/2006/relationships/image" Target="../media/image17.tiff"/><Relationship Id="rId7" Type="http://schemas.openxmlformats.org/officeDocument/2006/relationships/image" Target="../media/image18.jpeg"/><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png"/><Relationship Id="rId5" Type="http://schemas.openxmlformats.org/officeDocument/2006/relationships/image" Target="../media/image21.jpeg"/><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0119" t="12562" b="19780"/>
          <a:stretch/>
        </p:blipFill>
        <p:spPr>
          <a:xfrm>
            <a:off x="0" y="0"/>
            <a:ext cx="12251932" cy="6858000"/>
          </a:xfrm>
        </p:spPr>
      </p:pic>
      <p:sp>
        <p:nvSpPr>
          <p:cNvPr id="4" name="Rectangle 3"/>
          <p:cNvSpPr/>
          <p:nvPr/>
        </p:nvSpPr>
        <p:spPr bwMode="auto">
          <a:xfrm>
            <a:off x="6744073" y="1460918"/>
            <a:ext cx="4104530" cy="340824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8" name="TextBox 7"/>
          <p:cNvSpPr txBox="1"/>
          <p:nvPr/>
        </p:nvSpPr>
        <p:spPr>
          <a:xfrm>
            <a:off x="7159092" y="4221088"/>
            <a:ext cx="3360215" cy="276999"/>
          </a:xfrm>
          <a:prstGeom prst="rect">
            <a:avLst/>
          </a:prstGeom>
          <a:noFill/>
        </p:spPr>
        <p:txBody>
          <a:bodyPr wrap="none" rtlCol="0">
            <a:spAutoFit/>
          </a:bodyPr>
          <a:lstStyle/>
          <a:p>
            <a:pPr algn="ctr"/>
            <a:r>
              <a:rPr lang="en-US" sz="1200" spc="300" dirty="0">
                <a:solidFill>
                  <a:srgbClr val="4D4D4C"/>
                </a:solidFill>
                <a:latin typeface="Montserrat" panose="00000500000000000000" pitchFamily="50" charset="0"/>
              </a:rPr>
              <a:t>YOUR PATH TO BETTERMENT</a:t>
            </a:r>
            <a:endParaRPr lang="id-ID" sz="1200" spc="300" dirty="0">
              <a:solidFill>
                <a:srgbClr val="4D4D4C"/>
              </a:solidFill>
              <a:latin typeface="Montserrat" panose="00000500000000000000"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1460918"/>
            <a:ext cx="5184576" cy="2760170"/>
          </a:xfrm>
          <a:prstGeom prst="rect">
            <a:avLst/>
          </a:prstGeom>
        </p:spPr>
      </p:pic>
      <p:sp>
        <p:nvSpPr>
          <p:cNvPr id="2" name="Rectangle 1"/>
          <p:cNvSpPr/>
          <p:nvPr/>
        </p:nvSpPr>
        <p:spPr>
          <a:xfrm>
            <a:off x="11416447" y="6525344"/>
            <a:ext cx="835485" cy="215444"/>
          </a:xfrm>
          <a:prstGeom prst="rect">
            <a:avLst/>
          </a:prstGeom>
        </p:spPr>
        <p:txBody>
          <a:bodyPr wrap="none">
            <a:spAutoFit/>
          </a:bodyPr>
          <a:lstStyle/>
          <a:p>
            <a:r>
              <a:rPr lang="en-US" sz="800" dirty="0" smtClean="0">
                <a:solidFill>
                  <a:schemeClr val="bg1">
                    <a:lumMod val="65000"/>
                  </a:schemeClr>
                </a:solidFill>
                <a:latin typeface="Montserrat" charset="0"/>
                <a:ea typeface="Montserrat" charset="0"/>
                <a:cs typeface="Montserrat" charset="0"/>
              </a:rPr>
              <a:t>V3.3 AUS/NZ</a:t>
            </a:r>
            <a:endParaRPr lang="en-US" sz="800" dirty="0"/>
          </a:p>
        </p:txBody>
      </p:sp>
    </p:spTree>
    <p:extLst>
      <p:ext uri="{BB962C8B-B14F-4D97-AF65-F5344CB8AC3E}">
        <p14:creationId xmlns:p14="http://schemas.microsoft.com/office/powerpoint/2010/main" val="71095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7" name="TextBox 6"/>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Plant Derived</a:t>
            </a:r>
          </a:p>
          <a:p>
            <a:pPr>
              <a:lnSpc>
                <a:spcPct val="80000"/>
              </a:lnSpc>
            </a:pPr>
            <a:r>
              <a:rPr lang="en-US" sz="3750" b="1" dirty="0">
                <a:solidFill>
                  <a:srgbClr val="4D4D4C"/>
                </a:solidFill>
                <a:latin typeface="Arial Bold" charset="0"/>
              </a:rPr>
              <a:t>Minerals</a:t>
            </a:r>
          </a:p>
        </p:txBody>
      </p:sp>
      <p:sp>
        <p:nvSpPr>
          <p:cNvPr id="8" name="Rectangle 7"/>
          <p:cNvSpPr/>
          <p:nvPr/>
        </p:nvSpPr>
        <p:spPr>
          <a:xfrm>
            <a:off x="659396" y="2564904"/>
            <a:ext cx="7668852" cy="3616786"/>
          </a:xfrm>
          <a:prstGeom prst="rect">
            <a:avLst/>
          </a:prstGeom>
        </p:spPr>
        <p:txBody>
          <a:bodyPr wrap="square">
            <a:noAutofit/>
          </a:bodyPr>
          <a:lstStyle/>
          <a:p>
            <a:pPr marL="171450" indent="-171450">
              <a:buFont typeface="Arial" charset="0"/>
              <a:buChar char="•"/>
            </a:pPr>
            <a:r>
              <a:rPr lang="en-US" sz="1800" dirty="0">
                <a:solidFill>
                  <a:srgbClr val="4D4D4C"/>
                </a:solidFill>
                <a:latin typeface="Montserrat" charset="0"/>
                <a:ea typeface="Montserrat" charset="0"/>
                <a:cs typeface="Montserrat" charset="0"/>
              </a:rPr>
              <a:t>The key to health is giving your body all the</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90 essential nutrients it needs </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Most mineral supplements are only</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8 – 12% absorbable</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Youngevity plant derived minerals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are up to 90% absorbable</a:t>
            </a:r>
          </a:p>
        </p:txBody>
      </p:sp>
      <p:sp>
        <p:nvSpPr>
          <p:cNvPr id="10" name="Rectangle 9"/>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137" y="622969"/>
            <a:ext cx="2078303" cy="5902375"/>
          </a:xfrm>
          <a:prstGeom prst="rect">
            <a:avLst/>
          </a:prstGeom>
        </p:spPr>
      </p:pic>
    </p:spTree>
    <p:extLst>
      <p:ext uri="{BB962C8B-B14F-4D97-AF65-F5344CB8AC3E}">
        <p14:creationId xmlns:p14="http://schemas.microsoft.com/office/powerpoint/2010/main" val="185858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40 Years of </a:t>
            </a:r>
            <a:br>
              <a:rPr lang="en-US" sz="3750" b="1" dirty="0">
                <a:solidFill>
                  <a:srgbClr val="4D4D4C"/>
                </a:solidFill>
                <a:latin typeface="Arial Bold" charset="0"/>
              </a:rPr>
            </a:br>
            <a:r>
              <a:rPr lang="en-US" sz="3750" b="1" dirty="0">
                <a:solidFill>
                  <a:srgbClr val="4D4D4C"/>
                </a:solidFill>
                <a:latin typeface="Arial Bold" charset="0"/>
              </a:rPr>
              <a:t>Research</a:t>
            </a:r>
          </a:p>
        </p:txBody>
      </p:sp>
      <p:sp>
        <p:nvSpPr>
          <p:cNvPr id="7" name="Rectangle 6"/>
          <p:cNvSpPr/>
          <p:nvPr/>
        </p:nvSpPr>
        <p:spPr>
          <a:xfrm>
            <a:off x="659396" y="2555974"/>
            <a:ext cx="5364596"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Hundreds of thousands follow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Dr. Wallach’s nutritional advice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Top notch scientific advisory board</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Top notch athletic advisory board</a:t>
            </a: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87" r="3408" b="6946"/>
          <a:stretch/>
        </p:blipFill>
        <p:spPr>
          <a:xfrm>
            <a:off x="7215695" y="-27384"/>
            <a:ext cx="5000985" cy="6912768"/>
          </a:xfrm>
          <a:prstGeom prst="rect">
            <a:avLst/>
          </a:prstGeom>
        </p:spPr>
      </p:pic>
    </p:spTree>
    <p:extLst>
      <p:ext uri="{BB962C8B-B14F-4D97-AF65-F5344CB8AC3E}">
        <p14:creationId xmlns:p14="http://schemas.microsoft.com/office/powerpoint/2010/main" val="1381435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942" y="1772816"/>
            <a:ext cx="2770138" cy="3135145"/>
          </a:xfrm>
          <a:prstGeom prst="rect">
            <a:avLst/>
          </a:prstGeom>
        </p:spPr>
      </p:pic>
      <p:sp>
        <p:nvSpPr>
          <p:cNvPr id="32" name="TextBox 31"/>
          <p:cNvSpPr txBox="1"/>
          <p:nvPr/>
        </p:nvSpPr>
        <p:spPr>
          <a:xfrm>
            <a:off x="623392" y="1883730"/>
            <a:ext cx="3257623" cy="1015663"/>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Healthy</a:t>
            </a:r>
            <a:r>
              <a:rPr lang="id-ID" sz="3750" b="1" dirty="0">
                <a:solidFill>
                  <a:srgbClr val="4D4D4C"/>
                </a:solidFill>
                <a:latin typeface="Arial Bold" charset="0"/>
              </a:rPr>
              <a:t> </a:t>
            </a:r>
            <a:r>
              <a:rPr lang="id-ID" sz="3750" b="1" dirty="0" err="1">
                <a:solidFill>
                  <a:srgbClr val="4D4D4C"/>
                </a:solidFill>
                <a:latin typeface="Arial Bold" charset="0"/>
              </a:rPr>
              <a:t>Body</a:t>
            </a:r>
            <a:endParaRPr lang="id-ID" sz="3750" b="1" dirty="0">
              <a:solidFill>
                <a:srgbClr val="4D4D4C"/>
              </a:solidFill>
              <a:latin typeface="Arial Bold" charset="0"/>
            </a:endParaRPr>
          </a:p>
          <a:p>
            <a:pPr>
              <a:lnSpc>
                <a:spcPct val="80000"/>
              </a:lnSpc>
            </a:pPr>
            <a:r>
              <a:rPr lang="id-ID" sz="3750" b="1" dirty="0" err="1">
                <a:solidFill>
                  <a:srgbClr val="4D4D4C"/>
                </a:solidFill>
                <a:latin typeface="Arial Bold" charset="0"/>
              </a:rPr>
              <a:t>Paks</a:t>
            </a:r>
            <a:endParaRPr lang="id-ID" sz="3750" b="1" dirty="0">
              <a:solidFill>
                <a:srgbClr val="4D4D4C"/>
              </a:solidFill>
              <a:latin typeface="Arial Bold" charset="0"/>
            </a:endParaRPr>
          </a:p>
        </p:txBody>
      </p:sp>
      <p:sp>
        <p:nvSpPr>
          <p:cNvPr id="33" name="Rectangle 32"/>
          <p:cNvSpPr/>
          <p:nvPr/>
        </p:nvSpPr>
        <p:spPr>
          <a:xfrm>
            <a:off x="659397" y="3410925"/>
            <a:ext cx="2340260" cy="1154162"/>
          </a:xfrm>
          <a:prstGeom prst="rect">
            <a:avLst/>
          </a:prstGeom>
        </p:spPr>
        <p:txBody>
          <a:bodyPr wrap="square">
            <a:noAutofit/>
          </a:bodyPr>
          <a:lstStyle/>
          <a:p>
            <a:pPr algn="just"/>
            <a:r>
              <a:rPr lang="en-US" dirty="0">
                <a:solidFill>
                  <a:srgbClr val="4D4D4C"/>
                </a:solidFill>
                <a:latin typeface="Montserrat" charset="0"/>
                <a:ea typeface="Montserrat" charset="0"/>
                <a:cs typeface="Montserrat" charset="0"/>
                <a:sym typeface="Source Sans Pro" charset="0"/>
              </a:rPr>
              <a:t>No Wrong</a:t>
            </a:r>
          </a:p>
          <a:p>
            <a:pPr algn="just"/>
            <a:r>
              <a:rPr lang="en-US" dirty="0">
                <a:solidFill>
                  <a:srgbClr val="4D4D4C"/>
                </a:solidFill>
                <a:latin typeface="Montserrat" charset="0"/>
                <a:ea typeface="Montserrat" charset="0"/>
                <a:cs typeface="Montserrat" charset="0"/>
                <a:sym typeface="Source Sans Pro" charset="0"/>
              </a:rPr>
              <a:t>Choice</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6739" y="450135"/>
            <a:ext cx="2090709" cy="21151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4194" y="321963"/>
            <a:ext cx="1743981" cy="137884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724" y="4474284"/>
            <a:ext cx="2381636" cy="219507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1202" y="3535108"/>
            <a:ext cx="2276872" cy="2276872"/>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1824" y="908720"/>
            <a:ext cx="2197620" cy="1756722"/>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9856" y="3896834"/>
            <a:ext cx="2790384" cy="1836422"/>
          </a:xfrm>
          <a:prstGeom prst="rect">
            <a:avLst/>
          </a:prstGeom>
        </p:spPr>
      </p:pic>
    </p:spTree>
    <p:extLst>
      <p:ext uri="{BB962C8B-B14F-4D97-AF65-F5344CB8AC3E}">
        <p14:creationId xmlns:p14="http://schemas.microsoft.com/office/powerpoint/2010/main" val="1972080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3" name="Rectangle 12"/>
          <p:cNvSpPr/>
          <p:nvPr/>
        </p:nvSpPr>
        <p:spPr>
          <a:xfrm>
            <a:off x="659396" y="2922910"/>
            <a:ext cx="2628291" cy="1154162"/>
          </a:xfrm>
          <a:prstGeom prst="rect">
            <a:avLst/>
          </a:prstGeom>
        </p:spPr>
        <p:txBody>
          <a:bodyPr wrap="square">
            <a:noAutofit/>
          </a:bodyPr>
          <a:lstStyle/>
          <a:p>
            <a:endParaRPr lang="en-US" dirty="0">
              <a:solidFill>
                <a:srgbClr val="4D4D4C"/>
              </a:solidFill>
              <a:latin typeface="Montserrat" charset="0"/>
              <a:ea typeface="Montserrat" charset="0"/>
              <a:cs typeface="Montserrat"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576" y="228792"/>
            <a:ext cx="9912424" cy="6608283"/>
          </a:xfrm>
          <a:prstGeom prst="rect">
            <a:avLst/>
          </a:prstGeom>
        </p:spPr>
      </p:pic>
      <p:sp>
        <p:nvSpPr>
          <p:cNvPr id="11" name="TextBox 10"/>
          <p:cNvSpPr txBox="1"/>
          <p:nvPr/>
        </p:nvSpPr>
        <p:spPr>
          <a:xfrm>
            <a:off x="623392" y="1434588"/>
            <a:ext cx="3281668" cy="1015663"/>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Nutrition</a:t>
            </a:r>
            <a:r>
              <a:rPr lang="id-ID" sz="3750" b="1" dirty="0">
                <a:solidFill>
                  <a:srgbClr val="4D4D4C"/>
                </a:solidFill>
                <a:latin typeface="Arial Bold" charset="0"/>
              </a:rPr>
              <a:t> </a:t>
            </a:r>
            <a:r>
              <a:rPr lang="id-ID" sz="3750" b="1" dirty="0" err="1">
                <a:solidFill>
                  <a:srgbClr val="4D4D4C"/>
                </a:solidFill>
                <a:latin typeface="Arial Bold" charset="0"/>
              </a:rPr>
              <a:t>is</a:t>
            </a:r>
            <a:r>
              <a:rPr lang="id-ID" sz="3750" b="1" dirty="0">
                <a:solidFill>
                  <a:srgbClr val="4D4D4C"/>
                </a:solidFill>
                <a:latin typeface="Arial Bold" charset="0"/>
              </a:rPr>
              <a:t> </a:t>
            </a:r>
            <a:r>
              <a:rPr lang="id-ID" sz="3750" b="1" dirty="0" err="1">
                <a:solidFill>
                  <a:srgbClr val="4D4D4C"/>
                </a:solidFill>
                <a:latin typeface="Arial Bold" charset="0"/>
              </a:rPr>
              <a:t>at</a:t>
            </a:r>
            <a:r>
              <a:rPr lang="id-ID" sz="3750" b="1" dirty="0">
                <a:solidFill>
                  <a:srgbClr val="4D4D4C"/>
                </a:solidFill>
                <a:latin typeface="Arial Bold" charset="0"/>
              </a:rPr>
              <a:t/>
            </a:r>
            <a:br>
              <a:rPr lang="id-ID" sz="3750" b="1" dirty="0">
                <a:solidFill>
                  <a:srgbClr val="4D4D4C"/>
                </a:solidFill>
                <a:latin typeface="Arial Bold" charset="0"/>
              </a:rPr>
            </a:br>
            <a:r>
              <a:rPr lang="id-ID" sz="3750" b="1" dirty="0">
                <a:solidFill>
                  <a:srgbClr val="4D4D4C"/>
                </a:solidFill>
                <a:latin typeface="Arial Bold" charset="0"/>
              </a:rPr>
              <a:t>Our </a:t>
            </a:r>
            <a:r>
              <a:rPr lang="id-ID" sz="3750" b="1" dirty="0" err="1">
                <a:solidFill>
                  <a:srgbClr val="4D4D4C"/>
                </a:solidFill>
                <a:latin typeface="Arial Bold" charset="0"/>
              </a:rPr>
              <a:t>Core</a:t>
            </a:r>
            <a:endParaRPr lang="id-ID" sz="3750" b="1" dirty="0">
              <a:solidFill>
                <a:srgbClr val="4D4D4C"/>
              </a:solidFill>
              <a:latin typeface="Arial Bold" charset="0"/>
            </a:endParaRPr>
          </a:p>
        </p:txBody>
      </p:sp>
      <p:sp>
        <p:nvSpPr>
          <p:cNvPr id="12" name="Rectangle 11"/>
          <p:cNvSpPr/>
          <p:nvPr/>
        </p:nvSpPr>
        <p:spPr bwMode="auto">
          <a:xfrm>
            <a:off x="695326" y="2571800"/>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72801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547882"/>
            <a:ext cx="5905454" cy="5905454"/>
          </a:xfrm>
        </p:spPr>
      </p:pic>
      <p:sp>
        <p:nvSpPr>
          <p:cNvPr id="5" name="Rectangle 4"/>
          <p:cNvSpPr/>
          <p:nvPr/>
        </p:nvSpPr>
        <p:spPr>
          <a:xfrm>
            <a:off x="5843972" y="2636912"/>
            <a:ext cx="7092788" cy="3852429"/>
          </a:xfrm>
          <a:prstGeom prst="rect">
            <a:avLst/>
          </a:prstGeom>
        </p:spPr>
        <p:txBody>
          <a:bodyPr wrap="square">
            <a:noAutofit/>
          </a:bodyPr>
          <a:lstStyle/>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6 top selling retail categories</a:t>
            </a:r>
          </a:p>
          <a:p>
            <a:pPr marL="895335" lvl="1" indent="-285750">
              <a:buFont typeface="Arial" charset="0"/>
              <a:buChar char="•"/>
            </a:pPr>
            <a:r>
              <a:rPr lang="en-US" sz="1800" dirty="0">
                <a:solidFill>
                  <a:srgbClr val="4D4D4C"/>
                </a:solidFill>
                <a:latin typeface="Montserrat" charset="0"/>
                <a:ea typeface="Montserrat" charset="0"/>
                <a:cs typeface="Montserrat" charset="0"/>
              </a:rPr>
              <a:t>Nutrition &amp; Wellness</a:t>
            </a:r>
          </a:p>
          <a:p>
            <a:pPr marL="895335" lvl="1" indent="-285750">
              <a:buFont typeface="Arial" charset="0"/>
              <a:buChar char="•"/>
            </a:pPr>
            <a:r>
              <a:rPr lang="en-US" sz="1800" dirty="0">
                <a:solidFill>
                  <a:srgbClr val="4D4D4C"/>
                </a:solidFill>
                <a:latin typeface="Montserrat" charset="0"/>
                <a:ea typeface="Montserrat" charset="0"/>
                <a:cs typeface="Montserrat" charset="0"/>
              </a:rPr>
              <a:t>Memory Keeping</a:t>
            </a:r>
          </a:p>
          <a:p>
            <a:pPr marL="895335" lvl="1" indent="-285750">
              <a:buFont typeface="Arial" charset="0"/>
              <a:buChar char="•"/>
            </a:pPr>
            <a:r>
              <a:rPr lang="en-US" sz="1800" dirty="0">
                <a:solidFill>
                  <a:srgbClr val="4D4D4C"/>
                </a:solidFill>
                <a:latin typeface="Montserrat" charset="0"/>
                <a:ea typeface="Montserrat" charset="0"/>
                <a:cs typeface="Montserrat" charset="0"/>
              </a:rPr>
              <a:t>Spa &amp; Beauty</a:t>
            </a:r>
          </a:p>
          <a:p>
            <a:pPr marL="895335" lvl="1" indent="-285750">
              <a:buFont typeface="Arial" charset="0"/>
              <a:buChar char="•"/>
            </a:pPr>
            <a:r>
              <a:rPr lang="en-US" sz="1800" dirty="0">
                <a:solidFill>
                  <a:srgbClr val="4D4D4C"/>
                </a:solidFill>
                <a:latin typeface="Montserrat" charset="0"/>
                <a:ea typeface="Montserrat" charset="0"/>
                <a:cs typeface="Montserrat" charset="0"/>
              </a:rPr>
              <a:t>Food &amp; Beverage</a:t>
            </a:r>
          </a:p>
          <a:p>
            <a:pPr marL="895335" lvl="1" indent="-285750">
              <a:buFont typeface="Arial" charset="0"/>
              <a:buChar char="•"/>
            </a:pPr>
            <a:r>
              <a:rPr lang="en-US" sz="1800" dirty="0">
                <a:solidFill>
                  <a:srgbClr val="4D4D4C"/>
                </a:solidFill>
                <a:latin typeface="Montserrat" charset="0"/>
                <a:ea typeface="Montserrat" charset="0"/>
                <a:cs typeface="Montserrat" charset="0"/>
              </a:rPr>
              <a:t>Apparel and Jewelry</a:t>
            </a:r>
          </a:p>
          <a:p>
            <a:pPr marL="895335" lvl="1" indent="-285750">
              <a:buFont typeface="Arial" charset="0"/>
              <a:buChar char="•"/>
            </a:pPr>
            <a:r>
              <a:rPr lang="en-US" sz="1800" dirty="0" smtClean="0">
                <a:solidFill>
                  <a:srgbClr val="4D4D4C"/>
                </a:solidFill>
                <a:latin typeface="Montserrat" charset="0"/>
                <a:ea typeface="Montserrat" charset="0"/>
                <a:cs typeface="Montserrat" charset="0"/>
              </a:rPr>
              <a:t>Services (not yet available)</a:t>
            </a: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Find out more on my website</a:t>
            </a:r>
          </a:p>
        </p:txBody>
      </p:sp>
      <p:sp>
        <p:nvSpPr>
          <p:cNvPr id="6" name="TextBox 5"/>
          <p:cNvSpPr txBox="1"/>
          <p:nvPr/>
        </p:nvSpPr>
        <p:spPr>
          <a:xfrm>
            <a:off x="5843972" y="872716"/>
            <a:ext cx="5855129" cy="1246495"/>
          </a:xfrm>
          <a:prstGeom prst="rect">
            <a:avLst/>
          </a:prstGeom>
          <a:noFill/>
        </p:spPr>
        <p:txBody>
          <a:bodyPr wrap="none" rtlCol="0">
            <a:spAutoFit/>
          </a:bodyPr>
          <a:lstStyle/>
          <a:p>
            <a:r>
              <a:rPr lang="en-US" sz="3750" b="1" dirty="0">
                <a:solidFill>
                  <a:srgbClr val="4D4D4C"/>
                </a:solidFill>
                <a:latin typeface="Arial" charset="0"/>
                <a:ea typeface="Arial" charset="0"/>
                <a:cs typeface="Arial" charset="0"/>
              </a:rPr>
              <a:t>The </a:t>
            </a:r>
            <a:r>
              <a:rPr lang="en-US" sz="3750" b="1" dirty="0" err="1">
                <a:solidFill>
                  <a:srgbClr val="4D4D4C"/>
                </a:solidFill>
                <a:latin typeface="Arial" charset="0"/>
                <a:ea typeface="Arial" charset="0"/>
                <a:cs typeface="Arial" charset="0"/>
              </a:rPr>
              <a:t>Youngevity</a:t>
            </a:r>
            <a:r>
              <a:rPr lang="en-US" sz="3750" b="1" dirty="0">
                <a:solidFill>
                  <a:srgbClr val="4D4D4C"/>
                </a:solidFill>
                <a:latin typeface="Arial" charset="0"/>
                <a:ea typeface="Arial" charset="0"/>
                <a:cs typeface="Arial" charset="0"/>
              </a:rPr>
              <a:t> </a:t>
            </a:r>
            <a:r>
              <a:rPr lang="en-US" sz="3750" b="1" spc="150" dirty="0">
                <a:solidFill>
                  <a:srgbClr val="4D4D4C"/>
                </a:solidFill>
                <a:latin typeface="Arial" charset="0"/>
                <a:ea typeface="Arial" charset="0"/>
                <a:cs typeface="Arial" charset="0"/>
              </a:rPr>
              <a:t>Modern </a:t>
            </a:r>
          </a:p>
          <a:p>
            <a:r>
              <a:rPr lang="en-US" sz="3750" b="1" spc="150" dirty="0">
                <a:solidFill>
                  <a:srgbClr val="4D4D4C"/>
                </a:solidFill>
                <a:latin typeface="Arial" charset="0"/>
                <a:ea typeface="Arial" charset="0"/>
                <a:cs typeface="Arial" charset="0"/>
              </a:rPr>
              <a:t>Marketplace</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951984"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spTree>
    <p:extLst>
      <p:ext uri="{BB962C8B-B14F-4D97-AF65-F5344CB8AC3E}">
        <p14:creationId xmlns:p14="http://schemas.microsoft.com/office/powerpoint/2010/main" val="2091074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a:solidFill>
                  <a:srgbClr val="4D4D4C"/>
                </a:solidFill>
                <a:latin typeface="Arial Bold" charset="0"/>
              </a:rPr>
              <a:t>Modern</a:t>
            </a:r>
          </a:p>
          <a:p>
            <a:pPr>
              <a:lnSpc>
                <a:spcPct val="80000"/>
              </a:lnSpc>
            </a:pPr>
            <a:r>
              <a:rPr lang="id-ID" sz="3750" b="1" dirty="0">
                <a:solidFill>
                  <a:srgbClr val="4D4D4C"/>
                </a:solidFill>
                <a:latin typeface="Arial Bold" charset="0"/>
              </a:rPr>
              <a:t>Marketplace</a:t>
            </a: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a:solidFill>
                  <a:srgbClr val="4D4D4C"/>
                </a:solidFill>
                <a:latin typeface="Montserrat" charset="0"/>
                <a:ea typeface="Montserrat" charset="0"/>
                <a:cs typeface="Montserrat" charset="0"/>
                <a:sym typeface="Source Sans Pro" charset="0"/>
              </a:rPr>
              <a:t>Nutrition</a:t>
            </a:r>
          </a:p>
          <a:p>
            <a:pPr algn="just"/>
            <a:r>
              <a:rPr lang="en-US" dirty="0">
                <a:solidFill>
                  <a:srgbClr val="4D4D4C"/>
                </a:solidFill>
                <a:latin typeface="Montserrat" charset="0"/>
                <a:ea typeface="Montserrat" charset="0"/>
                <a:cs typeface="Montserrat" charset="0"/>
                <a:sym typeface="Source Sans Pro" charset="0"/>
              </a:rPr>
              <a:t>&amp; Wellness</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7965" t="18389" r="29194" b="6601"/>
          <a:stretch/>
        </p:blipFill>
        <p:spPr>
          <a:xfrm>
            <a:off x="3719736" y="1"/>
            <a:ext cx="8472264" cy="6858000"/>
          </a:xfrm>
          <a:prstGeom prst="rect">
            <a:avLst/>
          </a:prstGeom>
        </p:spPr>
      </p:pic>
    </p:spTree>
    <p:extLst>
      <p:ext uri="{BB962C8B-B14F-4D97-AF65-F5344CB8AC3E}">
        <p14:creationId xmlns:p14="http://schemas.microsoft.com/office/powerpoint/2010/main" val="13769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a:solidFill>
                  <a:srgbClr val="4D4D4C"/>
                </a:solidFill>
                <a:latin typeface="Arial Bold" charset="0"/>
              </a:rPr>
              <a:t>Modern</a:t>
            </a:r>
          </a:p>
          <a:p>
            <a:pPr>
              <a:lnSpc>
                <a:spcPct val="80000"/>
              </a:lnSpc>
            </a:pPr>
            <a:r>
              <a:rPr lang="id-ID" sz="3750" b="1" dirty="0">
                <a:solidFill>
                  <a:srgbClr val="4D4D4C"/>
                </a:solidFill>
                <a:latin typeface="Arial Bold" charset="0"/>
              </a:rPr>
              <a:t>Marketplace</a:t>
            </a:r>
          </a:p>
        </p:txBody>
      </p:sp>
      <p:sp>
        <p:nvSpPr>
          <p:cNvPr id="33" name="Rectangle 32"/>
          <p:cNvSpPr/>
          <p:nvPr/>
        </p:nvSpPr>
        <p:spPr>
          <a:xfrm>
            <a:off x="659397" y="3438146"/>
            <a:ext cx="2340260" cy="1154162"/>
          </a:xfrm>
          <a:prstGeom prst="rect">
            <a:avLst/>
          </a:prstGeom>
        </p:spPr>
        <p:txBody>
          <a:bodyPr wrap="square">
            <a:noAutofit/>
          </a:bodyPr>
          <a:lstStyle/>
          <a:p>
            <a:r>
              <a:rPr lang="en-US" dirty="0">
                <a:solidFill>
                  <a:srgbClr val="4D4D4C"/>
                </a:solidFill>
                <a:latin typeface="Montserrat" charset="0"/>
                <a:ea typeface="Montserrat" charset="0"/>
                <a:cs typeface="Montserrat" charset="0"/>
                <a:sym typeface="Source Sans Pro" charset="0"/>
              </a:rPr>
              <a:t>Home </a:t>
            </a:r>
            <a:br>
              <a:rPr lang="en-US" dirty="0">
                <a:solidFill>
                  <a:srgbClr val="4D4D4C"/>
                </a:solidFill>
                <a:latin typeface="Montserrat" charset="0"/>
                <a:ea typeface="Montserrat" charset="0"/>
                <a:cs typeface="Montserrat" charset="0"/>
                <a:sym typeface="Source Sans Pro" charset="0"/>
              </a:rPr>
            </a:br>
            <a:r>
              <a:rPr lang="en-US" dirty="0">
                <a:solidFill>
                  <a:srgbClr val="4D4D4C"/>
                </a:solidFill>
                <a:latin typeface="Montserrat" charset="0"/>
                <a:ea typeface="Montserrat" charset="0"/>
                <a:cs typeface="Montserrat" charset="0"/>
                <a:sym typeface="Source Sans Pro" charset="0"/>
              </a:rPr>
              <a:t>&amp; Family</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424" t="6984" r="17872" b="7212"/>
          <a:stretch/>
        </p:blipFill>
        <p:spPr>
          <a:xfrm>
            <a:off x="4079776" y="0"/>
            <a:ext cx="8112224"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851" t="3549" r="9151"/>
          <a:stretch/>
        </p:blipFill>
        <p:spPr>
          <a:xfrm>
            <a:off x="3863752" y="0"/>
            <a:ext cx="8328248" cy="661459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4432" y="5489580"/>
            <a:ext cx="1728192" cy="459699"/>
          </a:xfrm>
          <a:prstGeom prst="rect">
            <a:avLst/>
          </a:prstGeom>
        </p:spPr>
      </p:pic>
      <p:sp>
        <p:nvSpPr>
          <p:cNvPr id="4" name="Rectangle 3"/>
          <p:cNvSpPr/>
          <p:nvPr/>
        </p:nvSpPr>
        <p:spPr bwMode="auto">
          <a:xfrm>
            <a:off x="3863752" y="6464768"/>
            <a:ext cx="8328248" cy="393232"/>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188985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493" r="-337" b="8423"/>
          <a:stretch/>
        </p:blipFill>
        <p:spPr>
          <a:xfrm>
            <a:off x="3192940" y="355507"/>
            <a:ext cx="8879724" cy="6385861"/>
          </a:xfrm>
          <a:prstGeom prst="rect">
            <a:avLst/>
          </a:prstGeom>
        </p:spPr>
      </p:pic>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a:solidFill>
                  <a:srgbClr val="4D4D4C"/>
                </a:solidFill>
                <a:latin typeface="Arial Bold" charset="0"/>
              </a:rPr>
              <a:t>Modern</a:t>
            </a:r>
          </a:p>
          <a:p>
            <a:pPr>
              <a:lnSpc>
                <a:spcPct val="80000"/>
              </a:lnSpc>
            </a:pPr>
            <a:r>
              <a:rPr lang="id-ID" sz="3750" b="1" dirty="0">
                <a:solidFill>
                  <a:srgbClr val="4D4D4C"/>
                </a:solidFill>
                <a:latin typeface="Arial Bold" charset="0"/>
              </a:rPr>
              <a:t>Marketplace</a:t>
            </a: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a:solidFill>
                  <a:srgbClr val="4D4D4C"/>
                </a:solidFill>
                <a:latin typeface="Montserrat" charset="0"/>
                <a:ea typeface="Montserrat" charset="0"/>
                <a:cs typeface="Montserrat" charset="0"/>
                <a:sym typeface="Source Sans Pro" charset="0"/>
              </a:rPr>
              <a:t>Spa &amp; Beauty</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010430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a:solidFill>
                  <a:srgbClr val="4D4D4C"/>
                </a:solidFill>
                <a:latin typeface="Arial Bold" charset="0"/>
              </a:rPr>
              <a:t>Modern</a:t>
            </a:r>
          </a:p>
          <a:p>
            <a:pPr>
              <a:lnSpc>
                <a:spcPct val="80000"/>
              </a:lnSpc>
            </a:pPr>
            <a:r>
              <a:rPr lang="id-ID" sz="3750" b="1" dirty="0">
                <a:solidFill>
                  <a:srgbClr val="4D4D4C"/>
                </a:solidFill>
                <a:latin typeface="Arial Bold" charset="0"/>
              </a:rPr>
              <a:t>Marketplace</a:t>
            </a: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err="1" smtClean="0">
                <a:solidFill>
                  <a:srgbClr val="4D4D4C"/>
                </a:solidFill>
                <a:latin typeface="Montserrat" charset="0"/>
                <a:ea typeface="Montserrat" charset="0"/>
                <a:cs typeface="Montserrat" charset="0"/>
                <a:sym typeface="Source Sans Pro" charset="0"/>
              </a:rPr>
              <a:t>Jewellery</a:t>
            </a:r>
            <a:r>
              <a:rPr lang="en-US" dirty="0">
                <a:solidFill>
                  <a:srgbClr val="4D4D4C"/>
                </a:solidFill>
                <a:latin typeface="Montserrat" charset="0"/>
                <a:ea typeface="Montserrat" charset="0"/>
                <a:cs typeface="Montserrat" charset="0"/>
                <a:sym typeface="Source Sans Pro" charset="0"/>
              </a:rPr>
              <a:t>	</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4" name="Picture Placeholder 13"/>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35" t="7948" r="58854" b="35721"/>
          <a:stretch/>
        </p:blipFill>
        <p:spPr>
          <a:xfrm>
            <a:off x="5363159" y="132598"/>
            <a:ext cx="2647911" cy="1892246"/>
          </a:xfrm>
        </p:spPr>
      </p:pic>
      <p:pic>
        <p:nvPicPr>
          <p:cNvPr id="10" name="Picture Placeholder 9"/>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43054" r="18030"/>
          <a:stretch/>
        </p:blipFill>
        <p:spPr>
          <a:xfrm>
            <a:off x="8200204" y="132597"/>
            <a:ext cx="3836457" cy="6572767"/>
          </a:xfrm>
        </p:spPr>
      </p:pic>
      <p:pic>
        <p:nvPicPr>
          <p:cNvPr id="12" name="Picture Placeholder 11"/>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19240" t="8041" r="45979"/>
          <a:stretch/>
        </p:blipFill>
        <p:spPr>
          <a:xfrm>
            <a:off x="5368212" y="2204864"/>
            <a:ext cx="2647911" cy="4500500"/>
          </a:xfr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54718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a:solidFill>
                  <a:srgbClr val="4D4D4C"/>
                </a:solidFill>
                <a:latin typeface="Arial Bold" charset="0"/>
              </a:rPr>
              <a:t>Modern</a:t>
            </a:r>
          </a:p>
          <a:p>
            <a:pPr>
              <a:lnSpc>
                <a:spcPct val="80000"/>
              </a:lnSpc>
            </a:pPr>
            <a:r>
              <a:rPr lang="id-ID" sz="3750" b="1" dirty="0">
                <a:solidFill>
                  <a:srgbClr val="4D4D4C"/>
                </a:solidFill>
                <a:latin typeface="Arial Bold" charset="0"/>
              </a:rPr>
              <a:t>Marketplace</a:t>
            </a:r>
          </a:p>
        </p:txBody>
      </p:sp>
      <p:sp>
        <p:nvSpPr>
          <p:cNvPr id="33" name="Rectangle 32"/>
          <p:cNvSpPr/>
          <p:nvPr/>
        </p:nvSpPr>
        <p:spPr>
          <a:xfrm>
            <a:off x="659397" y="3438146"/>
            <a:ext cx="2340260" cy="1154162"/>
          </a:xfrm>
          <a:prstGeom prst="rect">
            <a:avLst/>
          </a:prstGeom>
        </p:spPr>
        <p:txBody>
          <a:bodyPr wrap="square">
            <a:noAutofit/>
          </a:bodyPr>
          <a:lstStyle/>
          <a:p>
            <a:r>
              <a:rPr lang="en-US" dirty="0">
                <a:solidFill>
                  <a:srgbClr val="4D4D4C"/>
                </a:solidFill>
                <a:latin typeface="Montserrat" charset="0"/>
                <a:ea typeface="Montserrat" charset="0"/>
                <a:cs typeface="Montserrat" charset="0"/>
                <a:sym typeface="Source Sans Pro" charset="0"/>
              </a:rPr>
              <a:t>Food &amp; Beverages</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5352" b="5352"/>
          <a:stretch/>
        </p:blipFill>
        <p:spPr>
          <a:xfrm>
            <a:off x="4511824" y="9146"/>
            <a:ext cx="7680176" cy="6858000"/>
          </a:xfrm>
          <a:prstGeom prst="rect">
            <a:avLst/>
          </a:prstGeom>
        </p:spPr>
      </p:pic>
    </p:spTree>
    <p:extLst>
      <p:ext uri="{BB962C8B-B14F-4D97-AF65-F5344CB8AC3E}">
        <p14:creationId xmlns:p14="http://schemas.microsoft.com/office/powerpoint/2010/main" val="47035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7908" y="2647712"/>
            <a:ext cx="7092788" cy="4237672"/>
          </a:xfrm>
          <a:prstGeom prst="rect">
            <a:avLst/>
          </a:prstGeom>
        </p:spPr>
        <p:txBody>
          <a:bodyPr wrap="square">
            <a:noAutofit/>
          </a:bodyPr>
          <a:lstStyle/>
          <a:p>
            <a:pPr marL="171450" indent="-171450">
              <a:buFont typeface="Arial" charset="0"/>
              <a:buChar char="•"/>
            </a:pPr>
            <a:r>
              <a:rPr lang="en-US" sz="1800" dirty="0">
                <a:solidFill>
                  <a:srgbClr val="4D4D4C"/>
                </a:solidFill>
                <a:latin typeface="Montserrat" charset="0"/>
                <a:ea typeface="Montserrat" charset="0"/>
                <a:cs typeface="Montserrat" charset="0"/>
              </a:rPr>
              <a:t>We are a global, publicly traded company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We’re building on our 20 years of experience to create a new kind of company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We help you customize the business that you want</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endParaRPr lang="en-US" sz="1800" dirty="0">
              <a:solidFill>
                <a:srgbClr val="4D4D4C"/>
              </a:solidFill>
              <a:latin typeface="Montserrat" charset="0"/>
              <a:ea typeface="Montserrat" charset="0"/>
              <a:cs typeface="Montserrat" charset="0"/>
            </a:endParaRPr>
          </a:p>
        </p:txBody>
      </p:sp>
      <p:sp>
        <p:nvSpPr>
          <p:cNvPr id="6" name="TextBox 5"/>
          <p:cNvSpPr txBox="1"/>
          <p:nvPr/>
        </p:nvSpPr>
        <p:spPr>
          <a:xfrm>
            <a:off x="5267908" y="872716"/>
            <a:ext cx="5729132" cy="1246495"/>
          </a:xfrm>
          <a:prstGeom prst="rect">
            <a:avLst/>
          </a:prstGeom>
          <a:noFill/>
        </p:spPr>
        <p:txBody>
          <a:bodyPr wrap="none" rtlCol="0">
            <a:spAutoFit/>
          </a:bodyPr>
          <a:lstStyle/>
          <a:p>
            <a:r>
              <a:rPr lang="en-US" sz="3750" b="1" dirty="0">
                <a:solidFill>
                  <a:srgbClr val="4D4D4C"/>
                </a:solidFill>
                <a:latin typeface="Arial" charset="0"/>
                <a:ea typeface="Arial" charset="0"/>
                <a:cs typeface="Arial" charset="0"/>
              </a:rPr>
              <a:t>Youngevity is Your Path </a:t>
            </a:r>
          </a:p>
          <a:p>
            <a:r>
              <a:rPr lang="en-US" sz="3750" b="1" dirty="0">
                <a:solidFill>
                  <a:srgbClr val="4D4D4C"/>
                </a:solidFill>
                <a:latin typeface="Arial" charset="0"/>
                <a:ea typeface="Arial" charset="0"/>
                <a:cs typeface="Arial" charset="0"/>
              </a:rPr>
              <a:t>to Opportunity</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375920"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0" y="0"/>
            <a:ext cx="4433047" cy="6857999"/>
          </a:xfrm>
          <a:prstGeom prst="rect">
            <a:avLst/>
          </a:prstGeom>
        </p:spPr>
      </p:pic>
    </p:spTree>
    <p:extLst>
      <p:ext uri="{BB962C8B-B14F-4D97-AF65-F5344CB8AC3E}">
        <p14:creationId xmlns:p14="http://schemas.microsoft.com/office/powerpoint/2010/main" val="925129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Earn a Little</a:t>
            </a:r>
          </a:p>
          <a:p>
            <a:pPr>
              <a:lnSpc>
                <a:spcPct val="80000"/>
              </a:lnSpc>
            </a:pPr>
            <a:r>
              <a:rPr lang="en-US" sz="3750" b="1" dirty="0">
                <a:solidFill>
                  <a:srgbClr val="4D4D4C"/>
                </a:solidFill>
                <a:latin typeface="Arial Bold" charset="0"/>
              </a:rPr>
              <a:t>Extra</a:t>
            </a:r>
          </a:p>
        </p:txBody>
      </p:sp>
      <p:sp>
        <p:nvSpPr>
          <p:cNvPr id="7" name="Rectangle 6"/>
          <p:cNvSpPr/>
          <p:nvPr/>
        </p:nvSpPr>
        <p:spPr>
          <a:xfrm>
            <a:off x="659396" y="2555974"/>
            <a:ext cx="5364596"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You set your hours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You work where you want</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Make Youngevity your part time business or your full time job – You decide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Get paid weekly</a:t>
            </a: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6464" t="25401" r="35689" b="5968"/>
          <a:stretch/>
        </p:blipFill>
        <p:spPr>
          <a:xfrm>
            <a:off x="6528048" y="0"/>
            <a:ext cx="5663952" cy="6858000"/>
          </a:xfrm>
          <a:prstGeom prst="rect">
            <a:avLst/>
          </a:prstGeom>
        </p:spPr>
      </p:pic>
    </p:spTree>
    <p:extLst>
      <p:ext uri="{BB962C8B-B14F-4D97-AF65-F5344CB8AC3E}">
        <p14:creationId xmlns:p14="http://schemas.microsoft.com/office/powerpoint/2010/main" val="134468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43972" y="2812022"/>
            <a:ext cx="7092788" cy="3502208"/>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a:t>
            </a:r>
            <a:r>
              <a:rPr lang="en-US" sz="1800" dirty="0" err="1">
                <a:solidFill>
                  <a:srgbClr val="4D4D4C"/>
                </a:solidFill>
                <a:latin typeface="Montserrat" charset="0"/>
                <a:ea typeface="Montserrat" charset="0"/>
                <a:cs typeface="Montserrat" charset="0"/>
              </a:rPr>
              <a:t>PickYourPassion</a:t>
            </a: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a:t>
            </a:r>
            <a:r>
              <a:rPr lang="en-US" sz="1800" dirty="0" err="1">
                <a:solidFill>
                  <a:srgbClr val="4D4D4C"/>
                </a:solidFill>
                <a:latin typeface="Montserrat" charset="0"/>
                <a:ea typeface="Montserrat" charset="0"/>
                <a:cs typeface="Montserrat" charset="0"/>
              </a:rPr>
              <a:t>SwapWhereYouShop</a:t>
            </a:r>
            <a:endParaRPr lang="en-US" sz="1800" dirty="0">
              <a:solidFill>
                <a:srgbClr val="4D4D4C"/>
              </a:solidFill>
              <a:latin typeface="Montserrat" charset="0"/>
              <a:ea typeface="Montserrat" charset="0"/>
              <a:cs typeface="Montserrat" charset="0"/>
            </a:endParaRPr>
          </a:p>
        </p:txBody>
      </p:sp>
      <p:sp>
        <p:nvSpPr>
          <p:cNvPr id="6" name="TextBox 5"/>
          <p:cNvSpPr txBox="1"/>
          <p:nvPr/>
        </p:nvSpPr>
        <p:spPr>
          <a:xfrm>
            <a:off x="5843972" y="872716"/>
            <a:ext cx="5855129" cy="1246495"/>
          </a:xfrm>
          <a:prstGeom prst="rect">
            <a:avLst/>
          </a:prstGeom>
          <a:noFill/>
        </p:spPr>
        <p:txBody>
          <a:bodyPr wrap="none" rtlCol="0">
            <a:spAutoFit/>
          </a:bodyPr>
          <a:lstStyle/>
          <a:p>
            <a:r>
              <a:rPr lang="en-US" sz="3750" b="1" dirty="0">
                <a:solidFill>
                  <a:srgbClr val="4D4D4C"/>
                </a:solidFill>
                <a:latin typeface="Arial" charset="0"/>
                <a:ea typeface="Arial" charset="0"/>
                <a:cs typeface="Arial" charset="0"/>
              </a:rPr>
              <a:t>The </a:t>
            </a:r>
            <a:r>
              <a:rPr lang="en-US" sz="3750" b="1" dirty="0" err="1">
                <a:solidFill>
                  <a:srgbClr val="4D4D4C"/>
                </a:solidFill>
                <a:latin typeface="Arial" charset="0"/>
                <a:ea typeface="Arial" charset="0"/>
                <a:cs typeface="Arial" charset="0"/>
              </a:rPr>
              <a:t>Youngevity</a:t>
            </a:r>
            <a:r>
              <a:rPr lang="en-US" sz="3750" b="1" dirty="0">
                <a:solidFill>
                  <a:srgbClr val="4D4D4C"/>
                </a:solidFill>
                <a:latin typeface="Arial" charset="0"/>
                <a:ea typeface="Arial" charset="0"/>
                <a:cs typeface="Arial" charset="0"/>
              </a:rPr>
              <a:t> </a:t>
            </a:r>
            <a:r>
              <a:rPr lang="en-US" sz="3750" b="1" spc="150" dirty="0">
                <a:solidFill>
                  <a:srgbClr val="4D4D4C"/>
                </a:solidFill>
                <a:latin typeface="Arial" charset="0"/>
                <a:ea typeface="Arial" charset="0"/>
                <a:cs typeface="Arial" charset="0"/>
              </a:rPr>
              <a:t>Modern </a:t>
            </a:r>
          </a:p>
          <a:p>
            <a:r>
              <a:rPr lang="en-US" sz="3750" b="1" spc="150" dirty="0">
                <a:solidFill>
                  <a:srgbClr val="4D4D4C"/>
                </a:solidFill>
                <a:latin typeface="Arial" charset="0"/>
                <a:ea typeface="Arial" charset="0"/>
                <a:cs typeface="Arial" charset="0"/>
              </a:rPr>
              <a:t>Marketplace</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951984"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12788" cy="6858000"/>
          </a:xfrm>
          <a:prstGeom prst="rect">
            <a:avLst/>
          </a:prstGeom>
        </p:spPr>
      </p:pic>
    </p:spTree>
    <p:extLst>
      <p:ext uri="{BB962C8B-B14F-4D97-AF65-F5344CB8AC3E}">
        <p14:creationId xmlns:p14="http://schemas.microsoft.com/office/powerpoint/2010/main" val="4415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How do I Get Started?</a:t>
            </a:r>
          </a:p>
        </p:txBody>
      </p:sp>
      <p:sp>
        <p:nvSpPr>
          <p:cNvPr id="7" name="Rectangle 6"/>
          <p:cNvSpPr/>
          <p:nvPr/>
        </p:nvSpPr>
        <p:spPr>
          <a:xfrm>
            <a:off x="659396" y="2555974"/>
            <a:ext cx="5436604" cy="3616786"/>
          </a:xfrm>
          <a:prstGeom prst="rect">
            <a:avLst/>
          </a:prstGeom>
        </p:spPr>
        <p:txBody>
          <a:bodyPr wrap="square">
            <a:noAutofit/>
          </a:bodyPr>
          <a:lstStyle/>
          <a:p>
            <a:r>
              <a:rPr lang="en-US" sz="1800" b="1" dirty="0">
                <a:solidFill>
                  <a:srgbClr val="4D4D4C"/>
                </a:solidFill>
                <a:latin typeface="Montserrat" charset="0"/>
                <a:ea typeface="Montserrat" charset="0"/>
                <a:cs typeface="Montserrat" charset="0"/>
              </a:rPr>
              <a:t>Associate</a:t>
            </a:r>
          </a:p>
          <a:p>
            <a:pPr marL="895335" lvl="1" indent="-285750">
              <a:buFont typeface="Arial" charset="0"/>
              <a:buChar char="•"/>
            </a:pPr>
            <a:r>
              <a:rPr lang="en-US" sz="1800" dirty="0">
                <a:solidFill>
                  <a:srgbClr val="4D4D4C"/>
                </a:solidFill>
                <a:latin typeface="Montserrat" charset="0"/>
                <a:ea typeface="Montserrat" charset="0"/>
                <a:cs typeface="Montserrat" charset="0"/>
              </a:rPr>
              <a:t>Wholesale pricing</a:t>
            </a:r>
          </a:p>
          <a:p>
            <a:pPr marL="895335" lvl="1" indent="-285750">
              <a:buFont typeface="Arial" charset="0"/>
              <a:buChar char="•"/>
            </a:pPr>
            <a:r>
              <a:rPr lang="en-US" sz="1800" dirty="0">
                <a:solidFill>
                  <a:srgbClr val="4D4D4C"/>
                </a:solidFill>
                <a:latin typeface="Montserrat" charset="0"/>
                <a:ea typeface="Montserrat" charset="0"/>
                <a:cs typeface="Montserrat" charset="0"/>
              </a:rPr>
              <a:t>Free shipping on </a:t>
            </a:r>
            <a:r>
              <a:rPr lang="en-US" sz="1800" dirty="0" err="1">
                <a:solidFill>
                  <a:srgbClr val="4D4D4C"/>
                </a:solidFill>
                <a:latin typeface="Montserrat" charset="0"/>
                <a:ea typeface="Montserrat" charset="0"/>
                <a:cs typeface="Montserrat" charset="0"/>
              </a:rPr>
              <a:t>autoship</a:t>
            </a:r>
            <a:endParaRPr lang="en-US" sz="1800" dirty="0">
              <a:solidFill>
                <a:srgbClr val="4D4D4C"/>
              </a:solidFill>
              <a:latin typeface="Montserrat" charset="0"/>
              <a:ea typeface="Montserrat" charset="0"/>
              <a:cs typeface="Montserrat" charset="0"/>
            </a:endParaRPr>
          </a:p>
          <a:p>
            <a:pPr marL="895335" lvl="1" indent="-285750">
              <a:buFont typeface="Arial" charset="0"/>
              <a:buChar char="•"/>
            </a:pPr>
            <a:r>
              <a:rPr lang="en-US" sz="1800" dirty="0">
                <a:solidFill>
                  <a:srgbClr val="4D4D4C"/>
                </a:solidFill>
                <a:latin typeface="Montserrat" charset="0"/>
                <a:ea typeface="Montserrat" charset="0"/>
                <a:cs typeface="Montserrat" charset="0"/>
              </a:rPr>
              <a:t>Earn “Thank you cheques”</a:t>
            </a:r>
          </a:p>
          <a:p>
            <a:pPr marL="895335" lvl="1" indent="-285750">
              <a:buFont typeface="Arial" charset="0"/>
              <a:buChar char="•"/>
            </a:pPr>
            <a:endParaRPr lang="en-US" sz="1800" dirty="0">
              <a:solidFill>
                <a:srgbClr val="4D4D4C"/>
              </a:solidFill>
              <a:latin typeface="Montserrat" charset="0"/>
              <a:ea typeface="Montserrat" charset="0"/>
              <a:cs typeface="Montserrat" charset="0"/>
            </a:endParaRPr>
          </a:p>
          <a:p>
            <a:r>
              <a:rPr lang="en-US" sz="1800" b="1" dirty="0">
                <a:solidFill>
                  <a:srgbClr val="4D4D4C"/>
                </a:solidFill>
                <a:latin typeface="Montserrat" charset="0"/>
                <a:ea typeface="Montserrat" charset="0"/>
                <a:cs typeface="Montserrat" charset="0"/>
              </a:rPr>
              <a:t>Go CEO </a:t>
            </a:r>
            <a:endParaRPr lang="en-US" sz="1800" strike="sngStrike" dirty="0">
              <a:solidFill>
                <a:srgbClr val="4D4D4C"/>
              </a:solidFill>
              <a:latin typeface="Montserrat" charset="0"/>
              <a:ea typeface="Montserrat" charset="0"/>
              <a:cs typeface="Montserrat" charset="0"/>
            </a:endParaRPr>
          </a:p>
          <a:p>
            <a:pPr marL="895335" lvl="1" indent="-285750">
              <a:buFont typeface="Arial" charset="0"/>
              <a:buChar char="•"/>
            </a:pPr>
            <a:r>
              <a:rPr lang="en-US" sz="1800" dirty="0">
                <a:solidFill>
                  <a:srgbClr val="4D4D4C"/>
                </a:solidFill>
                <a:latin typeface="Montserrat" charset="0"/>
                <a:ea typeface="Montserrat" charset="0"/>
                <a:cs typeface="Montserrat" charset="0"/>
              </a:rPr>
              <a:t>Enjoy Associate membership benefits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plus more!</a:t>
            </a:r>
          </a:p>
          <a:p>
            <a:pPr marL="895335" lvl="1" indent="-285750">
              <a:buFont typeface="Arial" charset="0"/>
              <a:buChar char="•"/>
            </a:pPr>
            <a:r>
              <a:rPr lang="en-US" sz="1800" dirty="0">
                <a:solidFill>
                  <a:srgbClr val="4D4D4C"/>
                </a:solidFill>
                <a:latin typeface="Montserrat" charset="0"/>
                <a:ea typeface="Montserrat" charset="0"/>
                <a:cs typeface="Montserrat" charset="0"/>
              </a:rPr>
              <a:t>Additional bonuses</a:t>
            </a:r>
          </a:p>
          <a:p>
            <a:pPr marL="895335" lvl="1" indent="-285750">
              <a:buFont typeface="Arial" charset="0"/>
              <a:buChar char="•"/>
            </a:pPr>
            <a:r>
              <a:rPr lang="en-US" sz="1800" dirty="0">
                <a:solidFill>
                  <a:srgbClr val="4D4D4C"/>
                </a:solidFill>
                <a:latin typeface="Montserrat" charset="0"/>
                <a:ea typeface="Montserrat" charset="0"/>
                <a:cs typeface="Montserrat" charset="0"/>
              </a:rPr>
              <a:t>Get paid 10 different ways</a:t>
            </a:r>
          </a:p>
          <a:p>
            <a:pPr marL="895335" lvl="1" indent="-285750">
              <a:buFont typeface="Arial" charset="0"/>
              <a:buChar char="•"/>
            </a:pPr>
            <a:endParaRPr lang="en-US" sz="1800" dirty="0">
              <a:solidFill>
                <a:schemeClr val="bg1">
                  <a:lumMod val="65000"/>
                </a:schemeClr>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946"/>
          <a:stretch/>
        </p:blipFill>
        <p:spPr>
          <a:xfrm>
            <a:off x="6528048" y="0"/>
            <a:ext cx="5663952"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69089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Get Paid in 10 Different Ways</a:t>
            </a:r>
          </a:p>
        </p:txBody>
      </p:sp>
      <p:sp>
        <p:nvSpPr>
          <p:cNvPr id="7" name="Rectangle 6"/>
          <p:cNvSpPr/>
          <p:nvPr/>
        </p:nvSpPr>
        <p:spPr>
          <a:xfrm>
            <a:off x="659396" y="2476510"/>
            <a:ext cx="5580620" cy="3616786"/>
          </a:xfrm>
          <a:prstGeom prst="rect">
            <a:avLst/>
          </a:prstGeom>
        </p:spPr>
        <p:txBody>
          <a:bodyPr wrap="square">
            <a:noAutofit/>
          </a:bodyPr>
          <a:lstStyle/>
          <a:p>
            <a:pPr>
              <a:tabLst>
                <a:tab pos="333375" algn="r"/>
                <a:tab pos="455613" algn="l"/>
              </a:tabLst>
            </a:pPr>
            <a:r>
              <a:rPr lang="en-US" sz="1800" dirty="0">
                <a:solidFill>
                  <a:schemeClr val="bg1">
                    <a:lumMod val="65000"/>
                  </a:schemeClr>
                </a:solidFill>
                <a:latin typeface="Montserrat" charset="0"/>
                <a:ea typeface="Montserrat" charset="0"/>
                <a:cs typeface="Montserrat" charset="0"/>
              </a:rPr>
              <a:t>	</a:t>
            </a:r>
            <a:r>
              <a:rPr lang="en-US" sz="1800" dirty="0">
                <a:solidFill>
                  <a:srgbClr val="4D4D4C"/>
                </a:solidFill>
                <a:latin typeface="Montserrat" charset="0"/>
                <a:ea typeface="Montserrat" charset="0"/>
                <a:cs typeface="Montserrat" charset="0"/>
              </a:rPr>
              <a:t>1.	Retail Profits</a:t>
            </a:r>
          </a:p>
          <a:p>
            <a:pPr>
              <a:tabLst>
                <a:tab pos="333375" algn="r"/>
                <a:tab pos="455613" algn="l"/>
              </a:tabLst>
            </a:pPr>
            <a:r>
              <a:rPr lang="en-US" sz="1800" dirty="0">
                <a:solidFill>
                  <a:srgbClr val="4D4D4C"/>
                </a:solidFill>
                <a:latin typeface="Montserrat" charset="0"/>
                <a:ea typeface="Montserrat" charset="0"/>
                <a:cs typeface="Montserrat" charset="0"/>
              </a:rPr>
              <a:t>	2.	Quick start bonus</a:t>
            </a:r>
          </a:p>
          <a:p>
            <a:pPr>
              <a:tabLst>
                <a:tab pos="333375" algn="r"/>
                <a:tab pos="455613" algn="l"/>
              </a:tabLst>
            </a:pPr>
            <a:r>
              <a:rPr lang="en-US" sz="1800" dirty="0">
                <a:solidFill>
                  <a:srgbClr val="4D4D4C"/>
                </a:solidFill>
                <a:latin typeface="Montserrat" charset="0"/>
                <a:ea typeface="Montserrat" charset="0"/>
                <a:cs typeface="Montserrat" charset="0"/>
              </a:rPr>
              <a:t>	3.	Fast start bonus</a:t>
            </a:r>
          </a:p>
          <a:p>
            <a:pPr>
              <a:tabLst>
                <a:tab pos="333375" algn="r"/>
                <a:tab pos="455613" algn="l"/>
              </a:tabLst>
            </a:pPr>
            <a:r>
              <a:rPr lang="en-US" sz="1800" dirty="0">
                <a:solidFill>
                  <a:srgbClr val="4D4D4C"/>
                </a:solidFill>
                <a:latin typeface="Montserrat" charset="0"/>
                <a:ea typeface="Montserrat" charset="0"/>
                <a:cs typeface="Montserrat" charset="0"/>
              </a:rPr>
              <a:t>	4.	Team commissions</a:t>
            </a:r>
          </a:p>
          <a:p>
            <a:pPr>
              <a:tabLst>
                <a:tab pos="333375" algn="r"/>
                <a:tab pos="455613" algn="l"/>
              </a:tabLst>
            </a:pPr>
            <a:r>
              <a:rPr lang="en-US" sz="1800" dirty="0">
                <a:solidFill>
                  <a:srgbClr val="4D4D4C"/>
                </a:solidFill>
                <a:latin typeface="Montserrat" charset="0"/>
                <a:ea typeface="Montserrat" charset="0"/>
                <a:cs typeface="Montserrat" charset="0"/>
              </a:rPr>
              <a:t>	5.	Coding bonuses</a:t>
            </a:r>
          </a:p>
          <a:p>
            <a:pPr>
              <a:tabLst>
                <a:tab pos="333375" algn="r"/>
                <a:tab pos="455613" algn="l"/>
              </a:tabLst>
            </a:pPr>
            <a:r>
              <a:rPr lang="en-US" sz="1800" dirty="0">
                <a:solidFill>
                  <a:srgbClr val="4D4D4C"/>
                </a:solidFill>
                <a:latin typeface="Montserrat" charset="0"/>
                <a:ea typeface="Montserrat" charset="0"/>
                <a:cs typeface="Montserrat" charset="0"/>
              </a:rPr>
              <a:t>	6.	Leadership bonus</a:t>
            </a:r>
          </a:p>
          <a:p>
            <a:pPr>
              <a:tabLst>
                <a:tab pos="333375" algn="r"/>
                <a:tab pos="455613" algn="l"/>
              </a:tabLst>
            </a:pPr>
            <a:r>
              <a:rPr lang="en-US" sz="1800" dirty="0">
                <a:solidFill>
                  <a:srgbClr val="4D4D4C"/>
                </a:solidFill>
                <a:latin typeface="Montserrat" charset="0"/>
                <a:ea typeface="Montserrat" charset="0"/>
                <a:cs typeface="Montserrat" charset="0"/>
              </a:rPr>
              <a:t>	7.	Car bonus</a:t>
            </a:r>
          </a:p>
          <a:p>
            <a:pPr>
              <a:tabLst>
                <a:tab pos="333375" algn="r"/>
                <a:tab pos="455613" algn="l"/>
              </a:tabLst>
            </a:pPr>
            <a:r>
              <a:rPr lang="en-US" sz="1800" dirty="0">
                <a:solidFill>
                  <a:srgbClr val="4D4D4C"/>
                </a:solidFill>
                <a:latin typeface="Montserrat" charset="0"/>
                <a:ea typeface="Montserrat" charset="0"/>
                <a:cs typeface="Montserrat" charset="0"/>
              </a:rPr>
              <a:t>	8.	Revenue sharing</a:t>
            </a:r>
          </a:p>
          <a:p>
            <a:pPr>
              <a:tabLst>
                <a:tab pos="333375" algn="r"/>
                <a:tab pos="455613" algn="l"/>
              </a:tabLst>
            </a:pPr>
            <a:r>
              <a:rPr lang="en-US" sz="1800" dirty="0">
                <a:solidFill>
                  <a:srgbClr val="4D4D4C"/>
                </a:solidFill>
                <a:latin typeface="Montserrat" charset="0"/>
                <a:ea typeface="Montserrat" charset="0"/>
                <a:cs typeface="Montserrat" charset="0"/>
              </a:rPr>
              <a:t>	9.	Product credits</a:t>
            </a:r>
          </a:p>
          <a:p>
            <a:pPr>
              <a:tabLst>
                <a:tab pos="333375" algn="r"/>
                <a:tab pos="455613" algn="l"/>
              </a:tabLst>
            </a:pPr>
            <a:r>
              <a:rPr lang="en-US" sz="1800" dirty="0">
                <a:solidFill>
                  <a:srgbClr val="4D4D4C"/>
                </a:solidFill>
                <a:latin typeface="Montserrat" charset="0"/>
                <a:ea typeface="Montserrat" charset="0"/>
                <a:cs typeface="Montserrat" charset="0"/>
              </a:rPr>
              <a:t>	10.	Dream car giveaway</a:t>
            </a:r>
          </a:p>
        </p:txBody>
      </p:sp>
      <p:sp>
        <p:nvSpPr>
          <p:cNvPr id="8" name="Rectangle 7"/>
          <p:cNvSpPr/>
          <p:nvPr/>
        </p:nvSpPr>
        <p:spPr bwMode="auto">
          <a:xfrm>
            <a:off x="695326" y="2115598"/>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4" name="Picture Placeholder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2706" t="6019" r="17822" b="4133"/>
          <a:stretch/>
        </p:blipFill>
        <p:spPr>
          <a:xfrm>
            <a:off x="6528048" y="0"/>
            <a:ext cx="5663952" cy="6858000"/>
          </a:xfr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80" t="2724" r="31461"/>
          <a:stretch/>
        </p:blipFill>
        <p:spPr>
          <a:xfrm>
            <a:off x="6528048" y="0"/>
            <a:ext cx="5663952"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342105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073" r="853"/>
          <a:stretch/>
        </p:blipFill>
        <p:spPr>
          <a:xfrm>
            <a:off x="2568450" y="0"/>
            <a:ext cx="9648230" cy="6858000"/>
          </a:xfrm>
          <a:prstGeom prst="rect">
            <a:avLst/>
          </a:prstGeom>
        </p:spPr>
      </p:pic>
      <p:sp>
        <p:nvSpPr>
          <p:cNvPr id="16" name="TextBox 15"/>
          <p:cNvSpPr txBox="1"/>
          <p:nvPr/>
        </p:nvSpPr>
        <p:spPr>
          <a:xfrm>
            <a:off x="623392" y="788090"/>
            <a:ext cx="4896544" cy="1477328"/>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Fast Track</a:t>
            </a:r>
          </a:p>
          <a:p>
            <a:pPr>
              <a:lnSpc>
                <a:spcPct val="80000"/>
              </a:lnSpc>
            </a:pPr>
            <a:r>
              <a:rPr lang="en-US" sz="3750" b="1" dirty="0">
                <a:solidFill>
                  <a:srgbClr val="4D4D4C"/>
                </a:solidFill>
                <a:latin typeface="Arial Bold" charset="0"/>
              </a:rPr>
              <a:t>For Success</a:t>
            </a:r>
            <a:br>
              <a:rPr lang="en-US" sz="3750" b="1" dirty="0">
                <a:solidFill>
                  <a:srgbClr val="4D4D4C"/>
                </a:solidFill>
                <a:latin typeface="Arial Bold" charset="0"/>
              </a:rPr>
            </a:br>
            <a:endParaRPr lang="en-US" sz="3750" b="1" dirty="0">
              <a:solidFill>
                <a:srgbClr val="4D4D4C"/>
              </a:solidFill>
              <a:latin typeface="Arial Bold" charset="0"/>
            </a:endParaRPr>
          </a:p>
        </p:txBody>
      </p:sp>
      <p:sp>
        <p:nvSpPr>
          <p:cNvPr id="17" name="Rectangle 16"/>
          <p:cNvSpPr/>
          <p:nvPr/>
        </p:nvSpPr>
        <p:spPr bwMode="auto">
          <a:xfrm>
            <a:off x="681903" y="1880312"/>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9" name="TextBox 18"/>
          <p:cNvSpPr txBox="1"/>
          <p:nvPr/>
        </p:nvSpPr>
        <p:spPr>
          <a:xfrm>
            <a:off x="263352" y="5215735"/>
            <a:ext cx="6400802" cy="553998"/>
          </a:xfrm>
          <a:prstGeom prst="rect">
            <a:avLst/>
          </a:prstGeom>
          <a:noFill/>
        </p:spPr>
        <p:txBody>
          <a:bodyPr wrap="square" rtlCol="0">
            <a:spAutoFit/>
          </a:bodyPr>
          <a:lstStyle/>
          <a:p>
            <a:r>
              <a:rPr lang="en-US" sz="1000" dirty="0">
                <a:latin typeface="Montserrat Light" panose="00000400000000000000" pitchFamily="50" charset="0"/>
                <a:ea typeface="Montserrat" charset="0"/>
                <a:cs typeface="Montserrat" charset="0"/>
              </a:rPr>
              <a:t>*Total value received, including commission bonuses.</a:t>
            </a:r>
          </a:p>
          <a:p>
            <a:r>
              <a:rPr lang="en-US" sz="1000" dirty="0">
                <a:latin typeface="Montserrat Light" panose="00000400000000000000" pitchFamily="50" charset="0"/>
                <a:ea typeface="Montserrat" charset="0"/>
                <a:cs typeface="Montserrat" charset="0"/>
              </a:rPr>
              <a:t>For illustration purposes only. Actual results may vary based upon Coding group and other factors. Assumes enroller has $100 </a:t>
            </a:r>
            <a:r>
              <a:rPr lang="en-US" sz="1000" dirty="0" err="1">
                <a:latin typeface="Montserrat Light" panose="00000400000000000000" pitchFamily="50" charset="0"/>
                <a:ea typeface="Montserrat" charset="0"/>
                <a:cs typeface="Montserrat" charset="0"/>
              </a:rPr>
              <a:t>Autoship</a:t>
            </a:r>
            <a:r>
              <a:rPr lang="en-US" sz="1000" dirty="0">
                <a:latin typeface="Montserrat Light" panose="00000400000000000000" pitchFamily="50" charset="0"/>
                <a:ea typeface="Montserrat" charset="0"/>
                <a:cs typeface="Montserrat" charset="0"/>
              </a:rPr>
              <a:t>.</a:t>
            </a:r>
          </a:p>
        </p:txBody>
      </p:sp>
      <p:grpSp>
        <p:nvGrpSpPr>
          <p:cNvPr id="20" name="Group 19"/>
          <p:cNvGrpSpPr/>
          <p:nvPr/>
        </p:nvGrpSpPr>
        <p:grpSpPr>
          <a:xfrm>
            <a:off x="1761495" y="3804237"/>
            <a:ext cx="4104456" cy="1138924"/>
            <a:chOff x="1343472" y="3804237"/>
            <a:chExt cx="4104456" cy="1138924"/>
          </a:xfrm>
        </p:grpSpPr>
        <p:sp>
          <p:nvSpPr>
            <p:cNvPr id="21" name="Rectangle 20"/>
            <p:cNvSpPr/>
            <p:nvPr/>
          </p:nvSpPr>
          <p:spPr>
            <a:xfrm>
              <a:off x="1343472" y="3961900"/>
              <a:ext cx="4104456" cy="458042"/>
            </a:xfrm>
            <a:prstGeom prst="rect">
              <a:avLst/>
            </a:prstGeom>
          </p:spPr>
          <p:txBody>
            <a:bodyPr wrap="square">
              <a:noAutofit/>
            </a:bodyPr>
            <a:lstStyle/>
            <a:p>
              <a:pPr>
                <a:tabLst>
                  <a:tab pos="333375" algn="r"/>
                  <a:tab pos="455613" algn="l"/>
                </a:tabLst>
              </a:pPr>
              <a:r>
                <a:rPr lang="en-US" sz="2800" dirty="0">
                  <a:solidFill>
                    <a:schemeClr val="bg1">
                      <a:lumMod val="50000"/>
                    </a:schemeClr>
                  </a:solidFill>
                  <a:latin typeface="Montserrat" charset="0"/>
                  <a:ea typeface="Montserrat" charset="0"/>
                  <a:cs typeface="Montserrat" charset="0"/>
                </a:rPr>
                <a:t>$400  </a:t>
              </a:r>
              <a:r>
                <a:rPr lang="en-US" sz="2800" dirty="0">
                  <a:solidFill>
                    <a:srgbClr val="DB4F30"/>
                  </a:solidFill>
                  <a:latin typeface="Montserrat" charset="0"/>
                  <a:ea typeface="Montserrat" charset="0"/>
                  <a:cs typeface="Montserrat" charset="0"/>
                </a:rPr>
                <a:t>+</a:t>
              </a:r>
              <a:r>
                <a:rPr lang="en-US" sz="2800" dirty="0">
                  <a:solidFill>
                    <a:srgbClr val="4D4D4C"/>
                  </a:solidFill>
                  <a:latin typeface="Montserrat" charset="0"/>
                  <a:ea typeface="Montserrat" charset="0"/>
                  <a:cs typeface="Montserrat" charset="0"/>
                </a:rPr>
                <a:t>  </a:t>
              </a:r>
              <a:r>
                <a:rPr lang="en-US" sz="2800" dirty="0">
                  <a:solidFill>
                    <a:schemeClr val="bg1">
                      <a:lumMod val="50000"/>
                    </a:schemeClr>
                  </a:solidFill>
                  <a:latin typeface="Montserrat" charset="0"/>
                  <a:ea typeface="Montserrat" charset="0"/>
                  <a:cs typeface="Montserrat" charset="0"/>
                </a:rPr>
                <a:t>$167  </a:t>
              </a:r>
              <a:r>
                <a:rPr lang="en-US" sz="2800" dirty="0">
                  <a:solidFill>
                    <a:srgbClr val="EF562A"/>
                  </a:solidFill>
                  <a:latin typeface="Montserrat" charset="0"/>
                  <a:ea typeface="Montserrat" charset="0"/>
                  <a:cs typeface="Montserrat" charset="0"/>
                </a:rPr>
                <a:t>=</a:t>
              </a:r>
              <a:r>
                <a:rPr lang="en-US" sz="2800" dirty="0">
                  <a:solidFill>
                    <a:srgbClr val="4D4D4C"/>
                  </a:solidFill>
                  <a:latin typeface="Montserrat" charset="0"/>
                  <a:ea typeface="Montserrat" charset="0"/>
                  <a:cs typeface="Montserrat" charset="0"/>
                </a:rPr>
                <a:t>  </a:t>
              </a:r>
              <a:r>
                <a:rPr lang="en-US" sz="2800" dirty="0">
                  <a:solidFill>
                    <a:schemeClr val="bg1">
                      <a:lumMod val="50000"/>
                    </a:schemeClr>
                  </a:solidFill>
                  <a:latin typeface="Montserrat" charset="0"/>
                  <a:ea typeface="Montserrat" charset="0"/>
                  <a:cs typeface="Montserrat" charset="0"/>
                </a:rPr>
                <a:t>$567</a:t>
              </a:r>
            </a:p>
          </p:txBody>
        </p:sp>
        <p:sp>
          <p:nvSpPr>
            <p:cNvPr id="23" name="Rectangle 22"/>
            <p:cNvSpPr/>
            <p:nvPr/>
          </p:nvSpPr>
          <p:spPr>
            <a:xfrm>
              <a:off x="1368899" y="4419941"/>
              <a:ext cx="1096775" cy="523220"/>
            </a:xfrm>
            <a:prstGeom prst="rect">
              <a:avLst/>
            </a:prstGeom>
          </p:spPr>
          <p:txBody>
            <a:bodyPr wrap="none">
              <a:spAutoFit/>
            </a:bodyPr>
            <a:lstStyle/>
            <a:p>
              <a:pPr algn="ctr"/>
              <a:r>
                <a:rPr lang="en-US" sz="1400" dirty="0">
                  <a:solidFill>
                    <a:srgbClr val="4D4D4C"/>
                  </a:solidFill>
                  <a:latin typeface="Montserrat" charset="0"/>
                  <a:ea typeface="Montserrat" charset="0"/>
                  <a:cs typeface="Montserrat" charset="0"/>
                </a:rPr>
                <a:t>Fast Start </a:t>
              </a:r>
              <a:br>
                <a:rPr lang="en-US" sz="1400" dirty="0">
                  <a:solidFill>
                    <a:srgbClr val="4D4D4C"/>
                  </a:solidFill>
                  <a:latin typeface="Montserrat" charset="0"/>
                  <a:ea typeface="Montserrat" charset="0"/>
                  <a:cs typeface="Montserrat" charset="0"/>
                </a:rPr>
              </a:br>
              <a:r>
                <a:rPr lang="en-US" sz="1400" dirty="0">
                  <a:solidFill>
                    <a:srgbClr val="4D4D4C"/>
                  </a:solidFill>
                  <a:latin typeface="Montserrat" charset="0"/>
                  <a:ea typeface="Montserrat" charset="0"/>
                  <a:cs typeface="Montserrat" charset="0"/>
                </a:rPr>
                <a:t>Bonuses </a:t>
              </a:r>
              <a:endParaRPr lang="en-US" sz="1400" dirty="0">
                <a:solidFill>
                  <a:srgbClr val="4D4D4C"/>
                </a:solidFill>
              </a:endParaRPr>
            </a:p>
          </p:txBody>
        </p:sp>
        <p:sp>
          <p:nvSpPr>
            <p:cNvPr id="24" name="Rectangle 23"/>
            <p:cNvSpPr/>
            <p:nvPr/>
          </p:nvSpPr>
          <p:spPr>
            <a:xfrm>
              <a:off x="2701647" y="4452866"/>
              <a:ext cx="1385316" cy="307777"/>
            </a:xfrm>
            <a:prstGeom prst="rect">
              <a:avLst/>
            </a:prstGeom>
          </p:spPr>
          <p:txBody>
            <a:bodyPr wrap="none">
              <a:spAutoFit/>
            </a:bodyPr>
            <a:lstStyle/>
            <a:p>
              <a:pPr algn="ctr"/>
              <a:r>
                <a:rPr lang="en-US" sz="1400" dirty="0">
                  <a:solidFill>
                    <a:srgbClr val="4D4D4C"/>
                  </a:solidFill>
                  <a:latin typeface="Montserrat" panose="00000500000000000000" pitchFamily="50" charset="0"/>
                </a:rPr>
                <a:t>Commissions</a:t>
              </a:r>
              <a:endParaRPr lang="en-US" sz="1400" dirty="0">
                <a:solidFill>
                  <a:srgbClr val="4D4D4C"/>
                </a:solidFill>
                <a:latin typeface="Montserrat" panose="00000500000000000000" pitchFamily="50" charset="0"/>
                <a:ea typeface="Montserrat" charset="0"/>
                <a:cs typeface="Montserrat" charset="0"/>
              </a:endParaRPr>
            </a:p>
          </p:txBody>
        </p:sp>
        <p:sp>
          <p:nvSpPr>
            <p:cNvPr id="28" name="Rectangle 27"/>
            <p:cNvSpPr/>
            <p:nvPr/>
          </p:nvSpPr>
          <p:spPr>
            <a:xfrm>
              <a:off x="4580052" y="4452866"/>
              <a:ext cx="633507" cy="307777"/>
            </a:xfrm>
            <a:prstGeom prst="rect">
              <a:avLst/>
            </a:prstGeom>
          </p:spPr>
          <p:txBody>
            <a:bodyPr wrap="none">
              <a:spAutoFit/>
            </a:bodyPr>
            <a:lstStyle/>
            <a:p>
              <a:pPr algn="ctr"/>
              <a:r>
                <a:rPr lang="en-US" sz="1400" dirty="0">
                  <a:solidFill>
                    <a:srgbClr val="4D4D4C"/>
                  </a:solidFill>
                  <a:latin typeface="Montserrat" charset="0"/>
                  <a:ea typeface="Montserrat" charset="0"/>
                  <a:cs typeface="Montserrat" charset="0"/>
                </a:rPr>
                <a:t>Total</a:t>
              </a:r>
              <a:endParaRPr lang="en-US" sz="1400" dirty="0">
                <a:solidFill>
                  <a:srgbClr val="4D4D4C"/>
                </a:solidFill>
              </a:endParaRPr>
            </a:p>
          </p:txBody>
        </p:sp>
        <p:sp>
          <p:nvSpPr>
            <p:cNvPr id="29" name="Rectangle 28"/>
            <p:cNvSpPr/>
            <p:nvPr/>
          </p:nvSpPr>
          <p:spPr bwMode="auto">
            <a:xfrm>
              <a:off x="1415480" y="3804237"/>
              <a:ext cx="3888431" cy="85655"/>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grpSp>
      <p:grpSp>
        <p:nvGrpSpPr>
          <p:cNvPr id="30" name="Group 29"/>
          <p:cNvGrpSpPr/>
          <p:nvPr/>
        </p:nvGrpSpPr>
        <p:grpSpPr>
          <a:xfrm>
            <a:off x="667351" y="2273317"/>
            <a:ext cx="6292745" cy="1154354"/>
            <a:chOff x="667351" y="2273317"/>
            <a:chExt cx="6292745" cy="1154354"/>
          </a:xfrm>
        </p:grpSpPr>
        <p:grpSp>
          <p:nvGrpSpPr>
            <p:cNvPr id="31" name="Group 30"/>
            <p:cNvGrpSpPr/>
            <p:nvPr/>
          </p:nvGrpSpPr>
          <p:grpSpPr>
            <a:xfrm>
              <a:off x="667351" y="2273317"/>
              <a:ext cx="1155680" cy="1154354"/>
              <a:chOff x="548564" y="2284327"/>
              <a:chExt cx="1155680" cy="1154354"/>
            </a:xfrm>
          </p:grpSpPr>
          <p:sp>
            <p:nvSpPr>
              <p:cNvPr id="44" name="Oval 43"/>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5" name="Rectangle 44"/>
              <p:cNvSpPr/>
              <p:nvPr/>
            </p:nvSpPr>
            <p:spPr>
              <a:xfrm>
                <a:off x="562690" y="2399839"/>
                <a:ext cx="1127429" cy="923330"/>
              </a:xfrm>
              <a:prstGeom prst="rect">
                <a:avLst/>
              </a:prstGeom>
            </p:spPr>
            <p:txBody>
              <a:bodyPr wrap="square">
                <a:spAutoFit/>
              </a:bodyPr>
              <a:lstStyle/>
              <a:p>
                <a:pPr algn="ctr"/>
                <a:r>
                  <a:rPr lang="en-US" sz="1800" dirty="0">
                    <a:solidFill>
                      <a:schemeClr val="bg1"/>
                    </a:solidFill>
                    <a:latin typeface="Montserrat" panose="00000500000000000000" pitchFamily="50" charset="0"/>
                  </a:rPr>
                  <a:t>CEO</a:t>
                </a:r>
              </a:p>
              <a:p>
                <a:pPr algn="ctr"/>
                <a:r>
                  <a:rPr lang="en-US" sz="1800" b="1" dirty="0">
                    <a:solidFill>
                      <a:schemeClr val="bg1"/>
                    </a:solidFill>
                    <a:latin typeface="Montserrat" panose="00000500000000000000" pitchFamily="50" charset="0"/>
                    <a:ea typeface="Montserrat" charset="0"/>
                    <a:cs typeface="Montserrat" charset="0"/>
                  </a:rPr>
                  <a:t>MEGA</a:t>
                </a:r>
              </a:p>
              <a:p>
                <a:pPr algn="ctr"/>
                <a:r>
                  <a:rPr lang="en-US" sz="1800" b="1" dirty="0">
                    <a:solidFill>
                      <a:schemeClr val="bg1"/>
                    </a:solidFill>
                    <a:latin typeface="Montserrat" panose="00000500000000000000" pitchFamily="50" charset="0"/>
                    <a:ea typeface="Montserrat" charset="0"/>
                    <a:cs typeface="Montserrat" charset="0"/>
                  </a:rPr>
                  <a:t>PAK</a:t>
                </a:r>
                <a:r>
                  <a:rPr lang="en-US" sz="1800" baseline="30000" dirty="0">
                    <a:solidFill>
                      <a:schemeClr val="bg1"/>
                    </a:solidFill>
                    <a:latin typeface="Montserrat" panose="00000500000000000000" pitchFamily="50" charset="0"/>
                    <a:ea typeface="Montserrat" charset="0"/>
                    <a:cs typeface="Montserrat" charset="0"/>
                  </a:rPr>
                  <a:t>™</a:t>
                </a:r>
              </a:p>
            </p:txBody>
          </p:sp>
        </p:grpSp>
        <p:grpSp>
          <p:nvGrpSpPr>
            <p:cNvPr id="32" name="Group 31"/>
            <p:cNvGrpSpPr/>
            <p:nvPr/>
          </p:nvGrpSpPr>
          <p:grpSpPr>
            <a:xfrm>
              <a:off x="2379707" y="2273317"/>
              <a:ext cx="1155680" cy="1154354"/>
              <a:chOff x="548564" y="2284327"/>
              <a:chExt cx="1155680" cy="1154354"/>
            </a:xfrm>
          </p:grpSpPr>
          <p:sp>
            <p:nvSpPr>
              <p:cNvPr id="42" name="Oval 41"/>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3" name="Rectangle 42"/>
              <p:cNvSpPr/>
              <p:nvPr/>
            </p:nvSpPr>
            <p:spPr>
              <a:xfrm>
                <a:off x="562690" y="2399839"/>
                <a:ext cx="1127429" cy="923330"/>
              </a:xfrm>
              <a:prstGeom prst="rect">
                <a:avLst/>
              </a:prstGeom>
            </p:spPr>
            <p:txBody>
              <a:bodyPr wrap="square">
                <a:spAutoFit/>
              </a:bodyPr>
              <a:lstStyle/>
              <a:p>
                <a:pPr algn="ctr"/>
                <a:r>
                  <a:rPr lang="en-US" sz="1800" dirty="0">
                    <a:solidFill>
                      <a:schemeClr val="bg1"/>
                    </a:solidFill>
                    <a:latin typeface="Montserrat" panose="00000500000000000000" pitchFamily="50" charset="0"/>
                  </a:rPr>
                  <a:t>CEO</a:t>
                </a:r>
              </a:p>
              <a:p>
                <a:pPr algn="ctr"/>
                <a:r>
                  <a:rPr lang="en-US" sz="1800" b="1" dirty="0">
                    <a:solidFill>
                      <a:schemeClr val="bg1"/>
                    </a:solidFill>
                    <a:latin typeface="Montserrat" panose="00000500000000000000" pitchFamily="50" charset="0"/>
                    <a:ea typeface="Montserrat" charset="0"/>
                    <a:cs typeface="Montserrat" charset="0"/>
                  </a:rPr>
                  <a:t>MEGA</a:t>
                </a:r>
              </a:p>
              <a:p>
                <a:pPr algn="ctr"/>
                <a:r>
                  <a:rPr lang="en-US" sz="1800" b="1" dirty="0">
                    <a:solidFill>
                      <a:schemeClr val="bg1"/>
                    </a:solidFill>
                    <a:latin typeface="Montserrat" panose="00000500000000000000" pitchFamily="50" charset="0"/>
                    <a:ea typeface="Montserrat" charset="0"/>
                    <a:cs typeface="Montserrat" charset="0"/>
                  </a:rPr>
                  <a:t>PAK</a:t>
                </a:r>
                <a:r>
                  <a:rPr lang="en-US" sz="1800" b="1" baseline="30000" dirty="0">
                    <a:solidFill>
                      <a:schemeClr val="bg1"/>
                    </a:solidFill>
                    <a:latin typeface="Montserrat" panose="00000500000000000000" pitchFamily="50" charset="0"/>
                    <a:ea typeface="Montserrat" charset="0"/>
                    <a:cs typeface="Montserrat" charset="0"/>
                  </a:rPr>
                  <a:t>™</a:t>
                </a:r>
              </a:p>
            </p:txBody>
          </p:sp>
        </p:grpSp>
        <p:grpSp>
          <p:nvGrpSpPr>
            <p:cNvPr id="33" name="Group 32"/>
            <p:cNvGrpSpPr/>
            <p:nvPr/>
          </p:nvGrpSpPr>
          <p:grpSpPr>
            <a:xfrm>
              <a:off x="4092063" y="2273317"/>
              <a:ext cx="1155680" cy="1154354"/>
              <a:chOff x="548564" y="2284327"/>
              <a:chExt cx="1155680" cy="1154354"/>
            </a:xfrm>
          </p:grpSpPr>
          <p:sp>
            <p:nvSpPr>
              <p:cNvPr id="40" name="Oval 39"/>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1" name="Rectangle 40"/>
              <p:cNvSpPr/>
              <p:nvPr/>
            </p:nvSpPr>
            <p:spPr>
              <a:xfrm>
                <a:off x="562690" y="2399839"/>
                <a:ext cx="1127429" cy="923330"/>
              </a:xfrm>
              <a:prstGeom prst="rect">
                <a:avLst/>
              </a:prstGeom>
            </p:spPr>
            <p:txBody>
              <a:bodyPr wrap="square">
                <a:spAutoFit/>
              </a:bodyPr>
              <a:lstStyle/>
              <a:p>
                <a:pPr algn="ctr"/>
                <a:r>
                  <a:rPr lang="en-US" sz="1800" dirty="0">
                    <a:solidFill>
                      <a:schemeClr val="bg1"/>
                    </a:solidFill>
                    <a:latin typeface="Montserrat" panose="00000500000000000000" pitchFamily="50" charset="0"/>
                  </a:rPr>
                  <a:t>CEO</a:t>
                </a:r>
              </a:p>
              <a:p>
                <a:pPr algn="ctr"/>
                <a:r>
                  <a:rPr lang="en-US" sz="1800" b="1" dirty="0">
                    <a:solidFill>
                      <a:schemeClr val="bg1"/>
                    </a:solidFill>
                    <a:latin typeface="Montserrat" panose="00000500000000000000" pitchFamily="50" charset="0"/>
                    <a:ea typeface="Montserrat" charset="0"/>
                    <a:cs typeface="Montserrat" charset="0"/>
                  </a:rPr>
                  <a:t>MEGA</a:t>
                </a:r>
              </a:p>
              <a:p>
                <a:pPr algn="ctr"/>
                <a:r>
                  <a:rPr lang="en-US" sz="1800" b="1" dirty="0">
                    <a:solidFill>
                      <a:schemeClr val="bg1"/>
                    </a:solidFill>
                    <a:latin typeface="Montserrat" panose="00000500000000000000" pitchFamily="50" charset="0"/>
                    <a:ea typeface="Montserrat" charset="0"/>
                    <a:cs typeface="Montserrat" charset="0"/>
                  </a:rPr>
                  <a:t>PAK</a:t>
                </a:r>
                <a:r>
                  <a:rPr lang="en-US" sz="1800" b="1" baseline="30000" dirty="0">
                    <a:solidFill>
                      <a:schemeClr val="bg1"/>
                    </a:solidFill>
                    <a:latin typeface="Montserrat" panose="00000500000000000000" pitchFamily="50" charset="0"/>
                    <a:ea typeface="Montserrat" charset="0"/>
                    <a:cs typeface="Montserrat" charset="0"/>
                  </a:rPr>
                  <a:t>™</a:t>
                </a:r>
              </a:p>
            </p:txBody>
          </p:sp>
        </p:grpSp>
        <p:grpSp>
          <p:nvGrpSpPr>
            <p:cNvPr id="34" name="Group 33"/>
            <p:cNvGrpSpPr/>
            <p:nvPr/>
          </p:nvGrpSpPr>
          <p:grpSpPr>
            <a:xfrm>
              <a:off x="5804416" y="2273317"/>
              <a:ext cx="1155680" cy="1154354"/>
              <a:chOff x="548564" y="2284327"/>
              <a:chExt cx="1155680" cy="1154354"/>
            </a:xfrm>
          </p:grpSpPr>
          <p:sp>
            <p:nvSpPr>
              <p:cNvPr id="38" name="Oval 37"/>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39" name="Rectangle 38"/>
              <p:cNvSpPr/>
              <p:nvPr/>
            </p:nvSpPr>
            <p:spPr>
              <a:xfrm>
                <a:off x="562690" y="2399839"/>
                <a:ext cx="1127429" cy="923330"/>
              </a:xfrm>
              <a:prstGeom prst="rect">
                <a:avLst/>
              </a:prstGeom>
            </p:spPr>
            <p:txBody>
              <a:bodyPr wrap="square">
                <a:spAutoFit/>
              </a:bodyPr>
              <a:lstStyle/>
              <a:p>
                <a:pPr algn="ctr"/>
                <a:r>
                  <a:rPr lang="en-US" sz="1800" dirty="0">
                    <a:solidFill>
                      <a:schemeClr val="bg1"/>
                    </a:solidFill>
                    <a:latin typeface="Montserrat" panose="00000500000000000000" pitchFamily="50" charset="0"/>
                  </a:rPr>
                  <a:t>CEO</a:t>
                </a:r>
              </a:p>
              <a:p>
                <a:pPr algn="ctr"/>
                <a:r>
                  <a:rPr lang="en-US" sz="1800" b="1" dirty="0">
                    <a:solidFill>
                      <a:schemeClr val="bg1"/>
                    </a:solidFill>
                    <a:latin typeface="Montserrat" panose="00000500000000000000" pitchFamily="50" charset="0"/>
                    <a:ea typeface="Montserrat" charset="0"/>
                    <a:cs typeface="Montserrat" charset="0"/>
                  </a:rPr>
                  <a:t>MEGA</a:t>
                </a:r>
              </a:p>
              <a:p>
                <a:pPr algn="ctr"/>
                <a:r>
                  <a:rPr lang="en-US" sz="1800" b="1" dirty="0">
                    <a:solidFill>
                      <a:schemeClr val="bg1"/>
                    </a:solidFill>
                    <a:latin typeface="Montserrat" panose="00000500000000000000" pitchFamily="50" charset="0"/>
                    <a:ea typeface="Montserrat" charset="0"/>
                    <a:cs typeface="Montserrat" charset="0"/>
                  </a:rPr>
                  <a:t>PAK</a:t>
                </a:r>
                <a:r>
                  <a:rPr lang="en-US" sz="1800" b="1" baseline="30000" dirty="0">
                    <a:solidFill>
                      <a:schemeClr val="bg1"/>
                    </a:solidFill>
                    <a:latin typeface="Montserrat" panose="00000500000000000000" pitchFamily="50" charset="0"/>
                    <a:ea typeface="Montserrat" charset="0"/>
                    <a:cs typeface="Montserrat" charset="0"/>
                  </a:rPr>
                  <a:t>™</a:t>
                </a:r>
              </a:p>
            </p:txBody>
          </p:sp>
        </p:grpSp>
        <p:sp>
          <p:nvSpPr>
            <p:cNvPr id="35" name="Rectangle 34"/>
            <p:cNvSpPr/>
            <p:nvPr/>
          </p:nvSpPr>
          <p:spPr>
            <a:xfrm>
              <a:off x="1907245"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sp>
          <p:nvSpPr>
            <p:cNvPr id="36" name="Rectangle 35"/>
            <p:cNvSpPr/>
            <p:nvPr/>
          </p:nvSpPr>
          <p:spPr>
            <a:xfrm>
              <a:off x="3619601"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sp>
          <p:nvSpPr>
            <p:cNvPr id="37" name="Rectangle 36"/>
            <p:cNvSpPr/>
            <p:nvPr/>
          </p:nvSpPr>
          <p:spPr>
            <a:xfrm>
              <a:off x="5331957"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grpSp>
    </p:spTree>
    <p:extLst>
      <p:ext uri="{BB962C8B-B14F-4D97-AF65-F5344CB8AC3E}">
        <p14:creationId xmlns:p14="http://schemas.microsoft.com/office/powerpoint/2010/main" val="345475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4896544" cy="553998"/>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Getting Paid Basics</a:t>
            </a:r>
          </a:p>
        </p:txBody>
      </p:sp>
      <p:sp>
        <p:nvSpPr>
          <p:cNvPr id="7" name="Rectangle 6"/>
          <p:cNvSpPr/>
          <p:nvPr/>
        </p:nvSpPr>
        <p:spPr>
          <a:xfrm>
            <a:off x="670626" y="1706633"/>
            <a:ext cx="6289470" cy="360040"/>
          </a:xfrm>
          <a:prstGeom prst="rect">
            <a:avLst/>
          </a:prstGeom>
        </p:spPr>
        <p:txBody>
          <a:bodyPr wrap="square">
            <a:noAutofit/>
          </a:bodyPr>
          <a:lstStyle/>
          <a:p>
            <a:pPr>
              <a:tabLst>
                <a:tab pos="333375" algn="r"/>
                <a:tab pos="455613" algn="l"/>
              </a:tabLst>
            </a:pPr>
            <a:r>
              <a:rPr lang="en-US" sz="1800" dirty="0">
                <a:solidFill>
                  <a:srgbClr val="4D4D4C"/>
                </a:solidFill>
                <a:latin typeface="Montserrat" charset="0"/>
                <a:ea typeface="Montserrat" charset="0"/>
                <a:cs typeface="Montserrat" charset="0"/>
              </a:rPr>
              <a:t>Fast Start, Quick Start &amp; 1</a:t>
            </a:r>
            <a:r>
              <a:rPr lang="en-US" sz="1800" baseline="30000" dirty="0">
                <a:solidFill>
                  <a:srgbClr val="4D4D4C"/>
                </a:solidFill>
                <a:latin typeface="Montserrat" charset="0"/>
                <a:ea typeface="Montserrat" charset="0"/>
                <a:cs typeface="Montserrat" charset="0"/>
              </a:rPr>
              <a:t>st </a:t>
            </a:r>
            <a:r>
              <a:rPr lang="en-US" sz="1800" dirty="0">
                <a:solidFill>
                  <a:srgbClr val="4D4D4C"/>
                </a:solidFill>
                <a:latin typeface="Montserrat" charset="0"/>
                <a:ea typeface="Montserrat" charset="0"/>
                <a:cs typeface="Montserrat" charset="0"/>
              </a:rPr>
              <a:t>Stage </a:t>
            </a:r>
            <a:r>
              <a:rPr lang="en-US" sz="1800">
                <a:solidFill>
                  <a:srgbClr val="4D4D4C"/>
                </a:solidFill>
                <a:latin typeface="Montserrat" charset="0"/>
                <a:ea typeface="Montserrat" charset="0"/>
                <a:cs typeface="Montserrat" charset="0"/>
              </a:rPr>
              <a:t>of Coding Bonuses</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5" name="TextBox 4"/>
          <p:cNvSpPr txBox="1"/>
          <p:nvPr/>
        </p:nvSpPr>
        <p:spPr>
          <a:xfrm>
            <a:off x="681903" y="4795771"/>
            <a:ext cx="6400802" cy="892552"/>
          </a:xfrm>
          <a:prstGeom prst="rect">
            <a:avLst/>
          </a:prstGeom>
          <a:noFill/>
        </p:spPr>
        <p:txBody>
          <a:bodyPr wrap="square" rtlCol="0">
            <a:spAutoFit/>
          </a:bodyPr>
          <a:lstStyle/>
          <a:p>
            <a:r>
              <a:rPr lang="en-US" sz="1000" dirty="0">
                <a:solidFill>
                  <a:srgbClr val="4D4D4C"/>
                </a:solidFill>
                <a:latin typeface="Montserrat" charset="0"/>
                <a:ea typeface="Montserrat" charset="0"/>
                <a:cs typeface="Montserrat" charset="0"/>
              </a:rPr>
              <a:t>*Avg. customer order value 150 BV</a:t>
            </a:r>
          </a:p>
          <a:p>
            <a:endParaRPr lang="en-US" sz="1000" dirty="0">
              <a:solidFill>
                <a:srgbClr val="4D4D4C"/>
              </a:solidFill>
              <a:latin typeface="Montserrat" charset="0"/>
              <a:ea typeface="Montserrat" charset="0"/>
              <a:cs typeface="Montserrat" charset="0"/>
            </a:endParaRPr>
          </a:p>
          <a:p>
            <a:r>
              <a:rPr lang="en-US" sz="800" dirty="0">
                <a:latin typeface="Montserrat" charset="0"/>
                <a:ea typeface="Montserrat" charset="0"/>
                <a:cs typeface="Montserrat" charset="0"/>
              </a:rPr>
              <a:t>Potential commissions in this example are based on earnings from Quick Start, Fast Start, Residual and 1</a:t>
            </a:r>
            <a:r>
              <a:rPr lang="en-US" sz="800" baseline="30000" dirty="0">
                <a:latin typeface="Montserrat" charset="0"/>
                <a:ea typeface="Montserrat" charset="0"/>
                <a:cs typeface="Montserrat" charset="0"/>
              </a:rPr>
              <a:t>st</a:t>
            </a:r>
            <a:r>
              <a:rPr lang="en-US" sz="800" dirty="0">
                <a:latin typeface="Montserrat" charset="0"/>
                <a:ea typeface="Montserrat" charset="0"/>
                <a:cs typeface="Montserrat" charset="0"/>
              </a:rPr>
              <a:t> stage of Coding Bonuses. Youngevity prohibits distributor income claims; each distributor's earnings, if at all, will vary based on differing economic and demographic conditions.</a:t>
            </a:r>
            <a:r>
              <a:rPr lang="en-US" sz="800" dirty="0">
                <a:solidFill>
                  <a:srgbClr val="4D4D4C"/>
                </a:solidFill>
                <a:latin typeface="Montserrat" charset="0"/>
                <a:ea typeface="Montserrat" charset="0"/>
                <a:cs typeface="Montserrat" charset="0"/>
              </a:rPr>
              <a:t> </a:t>
            </a:r>
            <a:endParaRPr lang="en-US" sz="800" dirty="0">
              <a:latin typeface="Montserrat" charset="0"/>
              <a:ea typeface="Montserrat" charset="0"/>
              <a:cs typeface="Montserrat" charset="0"/>
            </a:endParaRPr>
          </a:p>
          <a:p>
            <a:endParaRPr lang="en-US" sz="800" dirty="0">
              <a:latin typeface="Montserrat" charset="0"/>
              <a:ea typeface="Montserrat" charset="0"/>
              <a:cs typeface="Montserrat"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19853893"/>
              </p:ext>
            </p:extLst>
          </p:nvPr>
        </p:nvGraphicFramePr>
        <p:xfrm>
          <a:off x="681904" y="2226307"/>
          <a:ext cx="6400801" cy="2370230"/>
        </p:xfrm>
        <a:graphic>
          <a:graphicData uri="http://schemas.openxmlformats.org/drawingml/2006/table">
            <a:tbl>
              <a:tblPr firstRow="1" bandRow="1">
                <a:tableStyleId>{21E4AEA4-8DFA-4A89-87EB-49C32662AFE0}</a:tableStyleId>
              </a:tblPr>
              <a:tblGrid>
                <a:gridCol w="1093616">
                  <a:extLst>
                    <a:ext uri="{9D8B030D-6E8A-4147-A177-3AD203B41FA5}">
                      <a16:colId xmlns:a16="http://schemas.microsoft.com/office/drawing/2014/main" xmlns="" val="20000"/>
                    </a:ext>
                  </a:extLst>
                </a:gridCol>
                <a:gridCol w="1593881">
                  <a:extLst>
                    <a:ext uri="{9D8B030D-6E8A-4147-A177-3AD203B41FA5}">
                      <a16:colId xmlns:a16="http://schemas.microsoft.com/office/drawing/2014/main" xmlns="" val="20001"/>
                    </a:ext>
                  </a:extLst>
                </a:gridCol>
                <a:gridCol w="1188257">
                  <a:extLst>
                    <a:ext uri="{9D8B030D-6E8A-4147-A177-3AD203B41FA5}">
                      <a16:colId xmlns:a16="http://schemas.microsoft.com/office/drawing/2014/main" xmlns="" val="20002"/>
                    </a:ext>
                  </a:extLst>
                </a:gridCol>
                <a:gridCol w="1322318">
                  <a:extLst>
                    <a:ext uri="{9D8B030D-6E8A-4147-A177-3AD203B41FA5}">
                      <a16:colId xmlns:a16="http://schemas.microsoft.com/office/drawing/2014/main" xmlns="" val="20003"/>
                    </a:ext>
                  </a:extLst>
                </a:gridCol>
                <a:gridCol w="1202729">
                  <a:extLst>
                    <a:ext uri="{9D8B030D-6E8A-4147-A177-3AD203B41FA5}">
                      <a16:colId xmlns:a16="http://schemas.microsoft.com/office/drawing/2014/main" xmlns="" val="20004"/>
                    </a:ext>
                  </a:extLst>
                </a:gridCol>
              </a:tblGrid>
              <a:tr h="467890">
                <a:tc>
                  <a:txBody>
                    <a:bodyPr/>
                    <a:lstStyle/>
                    <a:p>
                      <a:pPr algn="ctr"/>
                      <a:r>
                        <a:rPr lang="en-US" sz="1200" b="0" i="0" dirty="0">
                          <a:latin typeface="Montserrat" charset="0"/>
                          <a:ea typeface="Montserrat" charset="0"/>
                          <a:cs typeface="Montserrat" charset="0"/>
                        </a:rPr>
                        <a:t>Number of</a:t>
                      </a:r>
                    </a:p>
                    <a:p>
                      <a:pPr algn="ctr"/>
                      <a:r>
                        <a:rPr lang="en-US" sz="1200" b="0" i="0" dirty="0">
                          <a:latin typeface="Montserrat" charset="0"/>
                          <a:ea typeface="Montserrat" charset="0"/>
                          <a:cs typeface="Montserrat" charset="0"/>
                        </a:rPr>
                        <a:t>Customers*</a:t>
                      </a:r>
                    </a:p>
                  </a:txBody>
                  <a:tcPr>
                    <a:solidFill>
                      <a:srgbClr val="1F959A"/>
                    </a:solidFill>
                  </a:tcPr>
                </a:tc>
                <a:tc>
                  <a:txBody>
                    <a:bodyPr/>
                    <a:lstStyle/>
                    <a:p>
                      <a:pPr algn="ctr"/>
                      <a:r>
                        <a:rPr lang="en-US" sz="1200" b="0" i="0" dirty="0">
                          <a:latin typeface="Montserrat" charset="0"/>
                          <a:ea typeface="Montserrat" charset="0"/>
                          <a:cs typeface="Montserrat" charset="0"/>
                        </a:rPr>
                        <a:t>Minimum</a:t>
                      </a:r>
                    </a:p>
                    <a:p>
                      <a:pPr algn="ctr"/>
                      <a:r>
                        <a:rPr lang="en-US" sz="1200" b="0" i="0" dirty="0">
                          <a:latin typeface="Montserrat" charset="0"/>
                          <a:ea typeface="Montserrat" charset="0"/>
                          <a:cs typeface="Montserrat" charset="0"/>
                        </a:rPr>
                        <a:t>Commission</a:t>
                      </a:r>
                    </a:p>
                  </a:txBody>
                  <a:tcPr>
                    <a:solidFill>
                      <a:srgbClr val="1F959A"/>
                    </a:solidFill>
                  </a:tcPr>
                </a:tc>
                <a:tc>
                  <a:txBody>
                    <a:bodyPr/>
                    <a:lstStyle/>
                    <a:p>
                      <a:pPr algn="ctr"/>
                      <a:r>
                        <a:rPr lang="en-US" sz="1200" b="0" i="0" dirty="0">
                          <a:latin typeface="Montserrat" charset="0"/>
                          <a:ea typeface="Montserrat" charset="0"/>
                          <a:cs typeface="Montserrat" charset="0"/>
                        </a:rPr>
                        <a:t>Number of</a:t>
                      </a:r>
                    </a:p>
                    <a:p>
                      <a:pPr algn="ctr"/>
                      <a:r>
                        <a:rPr lang="en-US" sz="1200" b="0" i="0" dirty="0">
                          <a:latin typeface="Montserrat" charset="0"/>
                          <a:ea typeface="Montserrat" charset="0"/>
                          <a:cs typeface="Montserrat" charset="0"/>
                        </a:rPr>
                        <a:t>CEO Packs</a:t>
                      </a:r>
                    </a:p>
                  </a:txBody>
                  <a:tcPr>
                    <a:solidFill>
                      <a:srgbClr val="1F959A"/>
                    </a:solidFill>
                  </a:tcPr>
                </a:tc>
                <a:tc>
                  <a:txBody>
                    <a:bodyPr/>
                    <a:lstStyle/>
                    <a:p>
                      <a:pPr algn="ctr"/>
                      <a:r>
                        <a:rPr lang="en-US" sz="1200" b="0" i="0" dirty="0">
                          <a:latin typeface="Montserrat" charset="0"/>
                          <a:ea typeface="Montserrat" charset="0"/>
                          <a:cs typeface="Montserrat" charset="0"/>
                        </a:rPr>
                        <a:t>Minimum</a:t>
                      </a:r>
                    </a:p>
                    <a:p>
                      <a:pPr algn="ctr"/>
                      <a:r>
                        <a:rPr lang="en-US" sz="1200" b="0" i="0" dirty="0">
                          <a:latin typeface="Montserrat" charset="0"/>
                          <a:ea typeface="Montserrat" charset="0"/>
                          <a:cs typeface="Montserrat" charset="0"/>
                        </a:rPr>
                        <a:t>Commission</a:t>
                      </a:r>
                    </a:p>
                  </a:txBody>
                  <a:tcPr>
                    <a:solidFill>
                      <a:srgbClr val="1F959A"/>
                    </a:solidFill>
                  </a:tcPr>
                </a:tc>
                <a:tc>
                  <a:txBody>
                    <a:bodyPr/>
                    <a:lstStyle/>
                    <a:p>
                      <a:pPr algn="ctr"/>
                      <a:r>
                        <a:rPr lang="en-US" sz="1200" b="0" i="0" dirty="0">
                          <a:latin typeface="Montserrat" charset="0"/>
                          <a:ea typeface="Montserrat" charset="0"/>
                          <a:cs typeface="Montserrat" charset="0"/>
                        </a:rPr>
                        <a:t>Min. Monthly</a:t>
                      </a:r>
                      <a:r>
                        <a:rPr lang="en-US" sz="1200" b="0" i="0" baseline="0" dirty="0">
                          <a:latin typeface="Montserrat" charset="0"/>
                          <a:ea typeface="Montserrat" charset="0"/>
                          <a:cs typeface="Montserrat" charset="0"/>
                        </a:rPr>
                        <a:t> Income</a:t>
                      </a:r>
                      <a:endParaRPr lang="en-US" sz="1200" b="0" i="0" dirty="0">
                        <a:latin typeface="Montserrat" charset="0"/>
                        <a:ea typeface="Montserrat" charset="0"/>
                        <a:cs typeface="Montserrat" charset="0"/>
                      </a:endParaRPr>
                    </a:p>
                  </a:txBody>
                  <a:tcPr>
                    <a:solidFill>
                      <a:srgbClr val="1F959A"/>
                    </a:solidFill>
                  </a:tcPr>
                </a:tc>
                <a:extLst>
                  <a:ext uri="{0D108BD9-81ED-4DB2-BD59-A6C34878D82A}">
                    <a16:rowId xmlns:a16="http://schemas.microsoft.com/office/drawing/2014/main" xmlns="" val="10000"/>
                  </a:ext>
                </a:extLst>
              </a:tr>
              <a:tr h="380468">
                <a:tc>
                  <a:txBody>
                    <a:bodyPr/>
                    <a:lstStyle/>
                    <a:p>
                      <a:pPr algn="ctr"/>
                      <a:r>
                        <a:rPr lang="en-US" sz="1400" b="0" i="0" dirty="0">
                          <a:latin typeface="Montserrat" charset="0"/>
                          <a:ea typeface="Montserrat" charset="0"/>
                          <a:cs typeface="Montserrat" charset="0"/>
                        </a:rPr>
                        <a:t>1</a:t>
                      </a:r>
                    </a:p>
                  </a:txBody>
                  <a:tcPr anchor="ctr">
                    <a:solidFill>
                      <a:srgbClr val="42C4D0"/>
                    </a:solidFill>
                  </a:tcPr>
                </a:tc>
                <a:tc>
                  <a:txBody>
                    <a:bodyPr/>
                    <a:lstStyle/>
                    <a:p>
                      <a:pPr algn="ctr"/>
                      <a:r>
                        <a:rPr lang="en-US" sz="1400" b="0" i="0" dirty="0">
                          <a:latin typeface="Montserrat" charset="0"/>
                          <a:ea typeface="Montserrat" charset="0"/>
                          <a:cs typeface="Montserrat" charset="0"/>
                        </a:rPr>
                        <a:t>  $45</a:t>
                      </a:r>
                    </a:p>
                  </a:txBody>
                  <a:tcPr anchor="ctr">
                    <a:solidFill>
                      <a:srgbClr val="42C4D0"/>
                    </a:solidFill>
                  </a:tcPr>
                </a:tc>
                <a:tc>
                  <a:txBody>
                    <a:bodyPr/>
                    <a:lstStyle/>
                    <a:p>
                      <a:pPr algn="ctr"/>
                      <a:r>
                        <a:rPr lang="en-US" sz="1400" b="0" i="0" dirty="0">
                          <a:latin typeface="Montserrat" charset="0"/>
                          <a:ea typeface="Montserrat" charset="0"/>
                          <a:cs typeface="Montserrat" charset="0"/>
                        </a:rPr>
                        <a:t>1</a:t>
                      </a:r>
                    </a:p>
                  </a:txBody>
                  <a:tcPr anchor="ctr">
                    <a:solidFill>
                      <a:srgbClr val="42C4D0"/>
                    </a:solidFill>
                  </a:tcPr>
                </a:tc>
                <a:tc>
                  <a:txBody>
                    <a:bodyPr/>
                    <a:lstStyle/>
                    <a:p>
                      <a:pPr algn="ctr"/>
                      <a:r>
                        <a:rPr lang="en-US" sz="1400" b="0" i="0" dirty="0">
                          <a:latin typeface="Montserrat" charset="0"/>
                          <a:ea typeface="Montserrat" charset="0"/>
                          <a:cs typeface="Montserrat" charset="0"/>
                        </a:rPr>
                        <a:t>$133</a:t>
                      </a:r>
                    </a:p>
                  </a:txBody>
                  <a:tcPr anchor="ctr">
                    <a:solidFill>
                      <a:srgbClr val="42C4D0"/>
                    </a:solidFill>
                  </a:tcPr>
                </a:tc>
                <a:tc>
                  <a:txBody>
                    <a:bodyPr/>
                    <a:lstStyle/>
                    <a:p>
                      <a:pPr algn="ctr"/>
                      <a:r>
                        <a:rPr lang="en-US" sz="1400" b="0" i="0" dirty="0">
                          <a:latin typeface="Montserrat" charset="0"/>
                          <a:ea typeface="Montserrat" charset="0"/>
                          <a:cs typeface="Montserrat" charset="0"/>
                        </a:rPr>
                        <a:t>$178</a:t>
                      </a:r>
                    </a:p>
                  </a:txBody>
                  <a:tcPr anchor="ctr">
                    <a:solidFill>
                      <a:srgbClr val="42C4D0"/>
                    </a:solidFill>
                  </a:tcPr>
                </a:tc>
                <a:extLst>
                  <a:ext uri="{0D108BD9-81ED-4DB2-BD59-A6C34878D82A}">
                    <a16:rowId xmlns:a16="http://schemas.microsoft.com/office/drawing/2014/main" xmlns="" val="10001"/>
                  </a:ext>
                </a:extLst>
              </a:tr>
              <a:tr h="380468">
                <a:tc>
                  <a:txBody>
                    <a:bodyPr/>
                    <a:lstStyle/>
                    <a:p>
                      <a:pPr algn="ctr"/>
                      <a:r>
                        <a:rPr lang="en-US" sz="1400" b="0" i="0" dirty="0">
                          <a:latin typeface="Montserrat" charset="0"/>
                          <a:ea typeface="Montserrat" charset="0"/>
                          <a:cs typeface="Montserrat" charset="0"/>
                        </a:rPr>
                        <a:t>2</a:t>
                      </a:r>
                    </a:p>
                  </a:txBody>
                  <a:tcPr anchor="ctr">
                    <a:solidFill>
                      <a:srgbClr val="8BD5DE"/>
                    </a:solidFill>
                  </a:tcPr>
                </a:tc>
                <a:tc>
                  <a:txBody>
                    <a:bodyPr/>
                    <a:lstStyle/>
                    <a:p>
                      <a:pPr algn="ctr"/>
                      <a:r>
                        <a:rPr lang="en-US" sz="1400" b="0" i="0" dirty="0">
                          <a:latin typeface="Montserrat" charset="0"/>
                          <a:ea typeface="Montserrat" charset="0"/>
                          <a:cs typeface="Montserrat" charset="0"/>
                        </a:rPr>
                        <a:t>  $90</a:t>
                      </a:r>
                    </a:p>
                  </a:txBody>
                  <a:tcPr anchor="ctr">
                    <a:solidFill>
                      <a:srgbClr val="8BD5DE"/>
                    </a:solidFill>
                  </a:tcPr>
                </a:tc>
                <a:tc>
                  <a:txBody>
                    <a:bodyPr/>
                    <a:lstStyle/>
                    <a:p>
                      <a:pPr algn="ctr"/>
                      <a:r>
                        <a:rPr lang="en-US" sz="1400" b="0" i="0" dirty="0">
                          <a:latin typeface="Montserrat" charset="0"/>
                          <a:ea typeface="Montserrat" charset="0"/>
                          <a:cs typeface="Montserrat" charset="0"/>
                        </a:rPr>
                        <a:t>2</a:t>
                      </a:r>
                    </a:p>
                  </a:txBody>
                  <a:tcPr anchor="ctr">
                    <a:solidFill>
                      <a:srgbClr val="8BD5DE"/>
                    </a:solidFill>
                  </a:tcPr>
                </a:tc>
                <a:tc>
                  <a:txBody>
                    <a:bodyPr/>
                    <a:lstStyle/>
                    <a:p>
                      <a:pPr algn="ctr"/>
                      <a:r>
                        <a:rPr lang="en-US" sz="1400" b="0" i="0" dirty="0">
                          <a:latin typeface="Montserrat" charset="0"/>
                          <a:ea typeface="Montserrat" charset="0"/>
                          <a:cs typeface="Montserrat" charset="0"/>
                        </a:rPr>
                        <a:t>$266</a:t>
                      </a:r>
                    </a:p>
                  </a:txBody>
                  <a:tcPr anchor="ctr">
                    <a:solidFill>
                      <a:srgbClr val="8BD5DE"/>
                    </a:solidFill>
                  </a:tcPr>
                </a:tc>
                <a:tc>
                  <a:txBody>
                    <a:bodyPr/>
                    <a:lstStyle/>
                    <a:p>
                      <a:pPr algn="ctr"/>
                      <a:r>
                        <a:rPr lang="en-US" sz="1400" b="0" i="0" dirty="0">
                          <a:latin typeface="Montserrat" charset="0"/>
                          <a:ea typeface="Montserrat" charset="0"/>
                          <a:cs typeface="Montserrat" charset="0"/>
                        </a:rPr>
                        <a:t>$356</a:t>
                      </a:r>
                    </a:p>
                  </a:txBody>
                  <a:tcPr anchor="ctr">
                    <a:solidFill>
                      <a:srgbClr val="8BD5DE"/>
                    </a:solidFill>
                  </a:tcPr>
                </a:tc>
                <a:extLst>
                  <a:ext uri="{0D108BD9-81ED-4DB2-BD59-A6C34878D82A}">
                    <a16:rowId xmlns:a16="http://schemas.microsoft.com/office/drawing/2014/main" xmlns="" val="10002"/>
                  </a:ext>
                </a:extLst>
              </a:tr>
              <a:tr h="380468">
                <a:tc>
                  <a:txBody>
                    <a:bodyPr/>
                    <a:lstStyle/>
                    <a:p>
                      <a:pPr algn="ctr"/>
                      <a:r>
                        <a:rPr lang="en-US" sz="1400" b="0" i="0" dirty="0">
                          <a:latin typeface="Montserrat" charset="0"/>
                          <a:ea typeface="Montserrat" charset="0"/>
                          <a:cs typeface="Montserrat" charset="0"/>
                        </a:rPr>
                        <a:t>3</a:t>
                      </a:r>
                    </a:p>
                  </a:txBody>
                  <a:tcPr anchor="ctr">
                    <a:solidFill>
                      <a:srgbClr val="42C4D0"/>
                    </a:solidFill>
                  </a:tcPr>
                </a:tc>
                <a:tc>
                  <a:txBody>
                    <a:bodyPr/>
                    <a:lstStyle/>
                    <a:p>
                      <a:pPr algn="ctr"/>
                      <a:r>
                        <a:rPr lang="en-US" sz="1400" b="0" i="0" dirty="0">
                          <a:latin typeface="Montserrat" charset="0"/>
                          <a:ea typeface="Montserrat" charset="0"/>
                          <a:cs typeface="Montserrat" charset="0"/>
                        </a:rPr>
                        <a:t>$135</a:t>
                      </a:r>
                    </a:p>
                  </a:txBody>
                  <a:tcPr anchor="ctr">
                    <a:solidFill>
                      <a:srgbClr val="42C4D0"/>
                    </a:solidFill>
                  </a:tcPr>
                </a:tc>
                <a:tc>
                  <a:txBody>
                    <a:bodyPr/>
                    <a:lstStyle/>
                    <a:p>
                      <a:pPr algn="ctr"/>
                      <a:r>
                        <a:rPr lang="en-US" sz="1400" b="0" i="0" dirty="0">
                          <a:latin typeface="Montserrat" charset="0"/>
                          <a:ea typeface="Montserrat" charset="0"/>
                          <a:cs typeface="Montserrat" charset="0"/>
                        </a:rPr>
                        <a:t>3</a:t>
                      </a:r>
                    </a:p>
                  </a:txBody>
                  <a:tcPr anchor="ctr">
                    <a:solidFill>
                      <a:srgbClr val="42C4D0"/>
                    </a:solidFill>
                  </a:tcPr>
                </a:tc>
                <a:tc>
                  <a:txBody>
                    <a:bodyPr/>
                    <a:lstStyle/>
                    <a:p>
                      <a:pPr algn="ctr"/>
                      <a:r>
                        <a:rPr lang="en-US" sz="1400" b="0" i="0" dirty="0">
                          <a:latin typeface="Montserrat" charset="0"/>
                          <a:ea typeface="Montserrat" charset="0"/>
                          <a:cs typeface="Montserrat" charset="0"/>
                        </a:rPr>
                        <a:t>$399</a:t>
                      </a:r>
                    </a:p>
                  </a:txBody>
                  <a:tcPr anchor="ctr">
                    <a:solidFill>
                      <a:srgbClr val="42C4D0"/>
                    </a:solidFill>
                  </a:tcPr>
                </a:tc>
                <a:tc>
                  <a:txBody>
                    <a:bodyPr/>
                    <a:lstStyle/>
                    <a:p>
                      <a:pPr algn="ctr"/>
                      <a:r>
                        <a:rPr lang="en-US" sz="1400" b="0" i="0" dirty="0">
                          <a:latin typeface="Montserrat" charset="0"/>
                          <a:ea typeface="Montserrat" charset="0"/>
                          <a:cs typeface="Montserrat" charset="0"/>
                        </a:rPr>
                        <a:t>$534</a:t>
                      </a:r>
                    </a:p>
                  </a:txBody>
                  <a:tcPr anchor="ctr">
                    <a:solidFill>
                      <a:srgbClr val="42C4D0"/>
                    </a:solidFill>
                  </a:tcPr>
                </a:tc>
                <a:extLst>
                  <a:ext uri="{0D108BD9-81ED-4DB2-BD59-A6C34878D82A}">
                    <a16:rowId xmlns:a16="http://schemas.microsoft.com/office/drawing/2014/main" xmlns="" val="10003"/>
                  </a:ext>
                </a:extLst>
              </a:tr>
              <a:tr h="380468">
                <a:tc>
                  <a:txBody>
                    <a:bodyPr/>
                    <a:lstStyle/>
                    <a:p>
                      <a:pPr algn="ctr"/>
                      <a:r>
                        <a:rPr lang="en-US" sz="1400" b="0" i="0" dirty="0">
                          <a:latin typeface="Montserrat" charset="0"/>
                          <a:ea typeface="Montserrat" charset="0"/>
                          <a:cs typeface="Montserrat" charset="0"/>
                        </a:rPr>
                        <a:t>4</a:t>
                      </a:r>
                    </a:p>
                  </a:txBody>
                  <a:tcPr anchor="ctr">
                    <a:solidFill>
                      <a:srgbClr val="8BD5DE"/>
                    </a:solidFill>
                  </a:tcPr>
                </a:tc>
                <a:tc>
                  <a:txBody>
                    <a:bodyPr/>
                    <a:lstStyle/>
                    <a:p>
                      <a:pPr algn="ctr"/>
                      <a:r>
                        <a:rPr lang="en-US" sz="1400" b="0" i="0" dirty="0">
                          <a:latin typeface="Montserrat" charset="0"/>
                          <a:ea typeface="Montserrat" charset="0"/>
                          <a:cs typeface="Montserrat" charset="0"/>
                        </a:rPr>
                        <a:t>$180</a:t>
                      </a:r>
                    </a:p>
                  </a:txBody>
                  <a:tcPr anchor="ctr">
                    <a:solidFill>
                      <a:srgbClr val="8BD5DE"/>
                    </a:solidFill>
                  </a:tcPr>
                </a:tc>
                <a:tc>
                  <a:txBody>
                    <a:bodyPr/>
                    <a:lstStyle/>
                    <a:p>
                      <a:pPr algn="ctr"/>
                      <a:r>
                        <a:rPr lang="en-US" sz="1400" b="0" i="0" dirty="0">
                          <a:latin typeface="Montserrat" charset="0"/>
                          <a:ea typeface="Montserrat" charset="0"/>
                          <a:cs typeface="Montserrat" charset="0"/>
                        </a:rPr>
                        <a:t>4</a:t>
                      </a:r>
                    </a:p>
                  </a:txBody>
                  <a:tcPr anchor="ctr">
                    <a:solidFill>
                      <a:srgbClr val="8BD5DE"/>
                    </a:solidFill>
                  </a:tcPr>
                </a:tc>
                <a:tc>
                  <a:txBody>
                    <a:bodyPr/>
                    <a:lstStyle/>
                    <a:p>
                      <a:pPr algn="ctr"/>
                      <a:r>
                        <a:rPr lang="en-US" sz="1400" b="0" i="0" dirty="0">
                          <a:latin typeface="Montserrat" charset="0"/>
                          <a:ea typeface="Montserrat" charset="0"/>
                          <a:cs typeface="Montserrat" charset="0"/>
                        </a:rPr>
                        <a:t>$567</a:t>
                      </a:r>
                    </a:p>
                  </a:txBody>
                  <a:tcPr anchor="ctr">
                    <a:solidFill>
                      <a:srgbClr val="8BD5DE"/>
                    </a:solidFill>
                  </a:tcPr>
                </a:tc>
                <a:tc>
                  <a:txBody>
                    <a:bodyPr/>
                    <a:lstStyle/>
                    <a:p>
                      <a:pPr algn="ctr"/>
                      <a:r>
                        <a:rPr lang="en-US" sz="1400" b="0" i="0" dirty="0">
                          <a:latin typeface="Montserrat" charset="0"/>
                          <a:ea typeface="Montserrat" charset="0"/>
                          <a:cs typeface="Montserrat" charset="0"/>
                        </a:rPr>
                        <a:t>$747</a:t>
                      </a:r>
                    </a:p>
                  </a:txBody>
                  <a:tcPr anchor="ctr">
                    <a:solidFill>
                      <a:srgbClr val="8BD5DE"/>
                    </a:solidFill>
                  </a:tcPr>
                </a:tc>
                <a:extLst>
                  <a:ext uri="{0D108BD9-81ED-4DB2-BD59-A6C34878D82A}">
                    <a16:rowId xmlns:a16="http://schemas.microsoft.com/office/drawing/2014/main" xmlns="" val="10004"/>
                  </a:ext>
                </a:extLst>
              </a:tr>
              <a:tr h="380468">
                <a:tc>
                  <a:txBody>
                    <a:bodyPr/>
                    <a:lstStyle/>
                    <a:p>
                      <a:pPr algn="ctr"/>
                      <a:r>
                        <a:rPr lang="en-US" sz="1400" b="0" i="0" dirty="0">
                          <a:latin typeface="Montserrat" charset="0"/>
                          <a:ea typeface="Montserrat" charset="0"/>
                          <a:cs typeface="Montserrat" charset="0"/>
                        </a:rPr>
                        <a:t>5</a:t>
                      </a:r>
                    </a:p>
                  </a:txBody>
                  <a:tcPr anchor="ctr">
                    <a:solidFill>
                      <a:srgbClr val="42C4D0"/>
                    </a:solidFill>
                  </a:tcPr>
                </a:tc>
                <a:tc>
                  <a:txBody>
                    <a:bodyPr/>
                    <a:lstStyle/>
                    <a:p>
                      <a:pPr algn="ctr"/>
                      <a:r>
                        <a:rPr lang="en-US" sz="1400" b="0" i="0" dirty="0">
                          <a:latin typeface="Montserrat" charset="0"/>
                          <a:ea typeface="Montserrat" charset="0"/>
                          <a:cs typeface="Montserrat" charset="0"/>
                        </a:rPr>
                        <a:t>$225</a:t>
                      </a:r>
                    </a:p>
                  </a:txBody>
                  <a:tcPr anchor="ctr">
                    <a:solidFill>
                      <a:srgbClr val="42C4D0"/>
                    </a:solidFill>
                  </a:tcPr>
                </a:tc>
                <a:tc>
                  <a:txBody>
                    <a:bodyPr/>
                    <a:lstStyle/>
                    <a:p>
                      <a:pPr algn="ctr"/>
                      <a:r>
                        <a:rPr lang="en-US" sz="1400" b="0" i="0" dirty="0">
                          <a:latin typeface="Montserrat" charset="0"/>
                          <a:ea typeface="Montserrat" charset="0"/>
                          <a:cs typeface="Montserrat" charset="0"/>
                        </a:rPr>
                        <a:t>5</a:t>
                      </a:r>
                    </a:p>
                  </a:txBody>
                  <a:tcPr anchor="ctr">
                    <a:solidFill>
                      <a:srgbClr val="42C4D0"/>
                    </a:solidFill>
                  </a:tcPr>
                </a:tc>
                <a:tc>
                  <a:txBody>
                    <a:bodyPr/>
                    <a:lstStyle/>
                    <a:p>
                      <a:pPr algn="ctr"/>
                      <a:r>
                        <a:rPr lang="en-US" sz="1400" b="0" i="0" dirty="0">
                          <a:latin typeface="Montserrat" charset="0"/>
                          <a:ea typeface="Montserrat" charset="0"/>
                          <a:cs typeface="Montserrat" charset="0"/>
                        </a:rPr>
                        <a:t>$735</a:t>
                      </a:r>
                    </a:p>
                  </a:txBody>
                  <a:tcPr anchor="ctr">
                    <a:solidFill>
                      <a:srgbClr val="42C4D0"/>
                    </a:solidFill>
                  </a:tcPr>
                </a:tc>
                <a:tc>
                  <a:txBody>
                    <a:bodyPr/>
                    <a:lstStyle/>
                    <a:p>
                      <a:pPr algn="ctr"/>
                      <a:r>
                        <a:rPr lang="en-US" sz="1400" b="0" i="0" dirty="0">
                          <a:latin typeface="Montserrat" charset="0"/>
                          <a:ea typeface="Montserrat" charset="0"/>
                          <a:cs typeface="Montserrat" charset="0"/>
                        </a:rPr>
                        <a:t>$960</a:t>
                      </a:r>
                    </a:p>
                  </a:txBody>
                  <a:tcPr anchor="ctr">
                    <a:solidFill>
                      <a:srgbClr val="42C4D0"/>
                    </a:solidFill>
                  </a:tcPr>
                </a:tc>
                <a:extLst>
                  <a:ext uri="{0D108BD9-81ED-4DB2-BD59-A6C34878D82A}">
                    <a16:rowId xmlns:a16="http://schemas.microsoft.com/office/drawing/2014/main" xmlns="" val="10005"/>
                  </a:ext>
                </a:extLst>
              </a:tr>
            </a:tbl>
          </a:graphicData>
        </a:graphic>
      </p:graphicFrame>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7876" t="16125" r="12464" b="-891"/>
          <a:stretch/>
        </p:blipFill>
        <p:spPr>
          <a:xfrm>
            <a:off x="7392144" y="0"/>
            <a:ext cx="4824536" cy="6957392"/>
          </a:xfrm>
          <a:prstGeom prst="rect">
            <a:avLst/>
          </a:prstGeom>
        </p:spPr>
      </p:pic>
    </p:spTree>
    <p:extLst>
      <p:ext uri="{BB962C8B-B14F-4D97-AF65-F5344CB8AC3E}">
        <p14:creationId xmlns:p14="http://schemas.microsoft.com/office/powerpoint/2010/main" val="245779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5832648" cy="553998"/>
          </a:xfrm>
          <a:prstGeom prst="rect">
            <a:avLst/>
          </a:prstGeom>
          <a:noFill/>
        </p:spPr>
        <p:txBody>
          <a:bodyPr wrap="square" rtlCol="0">
            <a:spAutoFit/>
          </a:bodyPr>
          <a:lstStyle/>
          <a:p>
            <a:pPr>
              <a:lnSpc>
                <a:spcPct val="80000"/>
              </a:lnSpc>
            </a:pPr>
            <a:r>
              <a:rPr lang="en-US" sz="3750" b="1">
                <a:solidFill>
                  <a:srgbClr val="4D4D4C"/>
                </a:solidFill>
                <a:latin typeface="Arial Bold" charset="0"/>
              </a:rPr>
              <a:t>Monthly </a:t>
            </a:r>
            <a:r>
              <a:rPr lang="en-US" sz="3750" b="1" dirty="0">
                <a:solidFill>
                  <a:srgbClr val="4D4D4C"/>
                </a:solidFill>
                <a:latin typeface="Arial Bold" charset="0"/>
              </a:rPr>
              <a:t>Residual Bonus</a:t>
            </a:r>
          </a:p>
        </p:txBody>
      </p:sp>
      <p:sp>
        <p:nvSpPr>
          <p:cNvPr id="7" name="Rectangle 6"/>
          <p:cNvSpPr/>
          <p:nvPr/>
        </p:nvSpPr>
        <p:spPr>
          <a:xfrm>
            <a:off x="670626" y="1717174"/>
            <a:ext cx="5580620" cy="327309"/>
          </a:xfrm>
          <a:prstGeom prst="rect">
            <a:avLst/>
          </a:prstGeom>
        </p:spPr>
        <p:txBody>
          <a:bodyPr wrap="square">
            <a:noAutofit/>
          </a:bodyPr>
          <a:lstStyle/>
          <a:p>
            <a:pPr>
              <a:tabLst>
                <a:tab pos="333375" algn="r"/>
                <a:tab pos="455613" algn="l"/>
              </a:tabLst>
            </a:pPr>
            <a:r>
              <a:rPr lang="en-US" sz="1800" dirty="0">
                <a:solidFill>
                  <a:srgbClr val="4D4D4C"/>
                </a:solidFill>
                <a:latin typeface="Montserrat" charset="0"/>
                <a:ea typeface="Montserrat" charset="0"/>
                <a:cs typeface="Montserrat" charset="0"/>
              </a:rPr>
              <a:t>What is your goal?</a:t>
            </a: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5" name="TextBox 4"/>
          <p:cNvSpPr txBox="1"/>
          <p:nvPr/>
        </p:nvSpPr>
        <p:spPr>
          <a:xfrm>
            <a:off x="681903" y="5826750"/>
            <a:ext cx="6400802" cy="338554"/>
          </a:xfrm>
          <a:prstGeom prst="rect">
            <a:avLst/>
          </a:prstGeom>
          <a:noFill/>
        </p:spPr>
        <p:txBody>
          <a:bodyPr wrap="square" rtlCol="0">
            <a:spAutoFit/>
          </a:bodyPr>
          <a:lstStyle/>
          <a:p>
            <a:r>
              <a:rPr lang="en-US" sz="800" dirty="0">
                <a:latin typeface="Montserrat" charset="0"/>
                <a:ea typeface="Montserrat" charset="0"/>
                <a:cs typeface="Montserrat" charset="0"/>
              </a:rPr>
              <a:t>*For training and illustration purposes only. Actual results may vary based upon many factors. Monthly residual based  on 150BV at all distributor and customers positions.</a:t>
            </a:r>
          </a:p>
        </p:txBody>
      </p:sp>
      <p:graphicFrame>
        <p:nvGraphicFramePr>
          <p:cNvPr id="6" name="Table 5"/>
          <p:cNvGraphicFramePr>
            <a:graphicFrameLocks noGrp="1"/>
          </p:cNvGraphicFramePr>
          <p:nvPr>
            <p:extLst>
              <p:ext uri="{D42A27DB-BD31-4B8C-83A1-F6EECF244321}">
                <p14:modId xmlns:p14="http://schemas.microsoft.com/office/powerpoint/2010/main" val="1367638422"/>
              </p:ext>
            </p:extLst>
          </p:nvPr>
        </p:nvGraphicFramePr>
        <p:xfrm>
          <a:off x="681904" y="2215294"/>
          <a:ext cx="6400801" cy="3511634"/>
        </p:xfrm>
        <a:graphic>
          <a:graphicData uri="http://schemas.openxmlformats.org/drawingml/2006/table">
            <a:tbl>
              <a:tblPr firstRow="1" bandRow="1">
                <a:tableStyleId>{21E4AEA4-8DFA-4A89-87EB-49C32662AFE0}</a:tableStyleId>
              </a:tblPr>
              <a:tblGrid>
                <a:gridCol w="1093616">
                  <a:extLst>
                    <a:ext uri="{9D8B030D-6E8A-4147-A177-3AD203B41FA5}">
                      <a16:colId xmlns:a16="http://schemas.microsoft.com/office/drawing/2014/main" xmlns="" val="20000"/>
                    </a:ext>
                  </a:extLst>
                </a:gridCol>
                <a:gridCol w="1593881">
                  <a:extLst>
                    <a:ext uri="{9D8B030D-6E8A-4147-A177-3AD203B41FA5}">
                      <a16:colId xmlns:a16="http://schemas.microsoft.com/office/drawing/2014/main" xmlns="" val="20001"/>
                    </a:ext>
                  </a:extLst>
                </a:gridCol>
                <a:gridCol w="1188257">
                  <a:extLst>
                    <a:ext uri="{9D8B030D-6E8A-4147-A177-3AD203B41FA5}">
                      <a16:colId xmlns:a16="http://schemas.microsoft.com/office/drawing/2014/main" xmlns="" val="20002"/>
                    </a:ext>
                  </a:extLst>
                </a:gridCol>
                <a:gridCol w="1322318">
                  <a:extLst>
                    <a:ext uri="{9D8B030D-6E8A-4147-A177-3AD203B41FA5}">
                      <a16:colId xmlns:a16="http://schemas.microsoft.com/office/drawing/2014/main" xmlns="" val="20003"/>
                    </a:ext>
                  </a:extLst>
                </a:gridCol>
                <a:gridCol w="1202729">
                  <a:extLst>
                    <a:ext uri="{9D8B030D-6E8A-4147-A177-3AD203B41FA5}">
                      <a16:colId xmlns:a16="http://schemas.microsoft.com/office/drawing/2014/main" xmlns="" val="20004"/>
                    </a:ext>
                  </a:extLst>
                </a:gridCol>
              </a:tblGrid>
              <a:tr h="467890">
                <a:tc>
                  <a:txBody>
                    <a:bodyPr/>
                    <a:lstStyle/>
                    <a:p>
                      <a:pPr algn="ctr"/>
                      <a:r>
                        <a:rPr lang="en-US" sz="1200" b="0" i="0" dirty="0">
                          <a:latin typeface="Montserrat" charset="0"/>
                          <a:ea typeface="Montserrat" charset="0"/>
                          <a:cs typeface="Montserrat" charset="0"/>
                        </a:rPr>
                        <a:t>Level</a:t>
                      </a:r>
                    </a:p>
                  </a:txBody>
                  <a:tcPr anchor="b">
                    <a:solidFill>
                      <a:srgbClr val="EF562A"/>
                    </a:solidFill>
                  </a:tcPr>
                </a:tc>
                <a:tc>
                  <a:txBody>
                    <a:bodyPr/>
                    <a:lstStyle/>
                    <a:p>
                      <a:pPr algn="ctr"/>
                      <a:r>
                        <a:rPr lang="en-US" sz="1200" b="0" i="0" dirty="0">
                          <a:latin typeface="Montserrat" charset="0"/>
                          <a:ea typeface="Montserrat" charset="0"/>
                          <a:cs typeface="Montserrat" charset="0"/>
                        </a:rPr>
                        <a:t>Level %</a:t>
                      </a:r>
                    </a:p>
                  </a:txBody>
                  <a:tcPr anchor="b">
                    <a:solidFill>
                      <a:srgbClr val="EF562A"/>
                    </a:solidFill>
                  </a:tcPr>
                </a:tc>
                <a:tc>
                  <a:txBody>
                    <a:bodyPr/>
                    <a:lstStyle/>
                    <a:p>
                      <a:pPr algn="ctr"/>
                      <a:r>
                        <a:rPr lang="en-US" sz="1200" b="0" i="0" dirty="0">
                          <a:latin typeface="Montserrat" charset="0"/>
                          <a:ea typeface="Montserrat" charset="0"/>
                          <a:cs typeface="Montserrat" charset="0"/>
                        </a:rPr>
                        <a:t>Distributors</a:t>
                      </a:r>
                      <a:br>
                        <a:rPr lang="en-US" sz="1200" b="0" i="0" dirty="0">
                          <a:latin typeface="Montserrat" charset="0"/>
                          <a:ea typeface="Montserrat" charset="0"/>
                          <a:cs typeface="Montserrat" charset="0"/>
                        </a:rPr>
                      </a:br>
                      <a:r>
                        <a:rPr lang="en-US" sz="1200" b="0" i="0" dirty="0">
                          <a:latin typeface="Montserrat" charset="0"/>
                          <a:ea typeface="Montserrat" charset="0"/>
                          <a:cs typeface="Montserrat" charset="0"/>
                        </a:rPr>
                        <a:t>&amp; Customers</a:t>
                      </a:r>
                    </a:p>
                  </a:txBody>
                  <a:tcPr>
                    <a:solidFill>
                      <a:srgbClr val="EF562A"/>
                    </a:solidFill>
                  </a:tcPr>
                </a:tc>
                <a:tc>
                  <a:txBody>
                    <a:bodyPr/>
                    <a:lstStyle/>
                    <a:p>
                      <a:pPr algn="ctr"/>
                      <a:r>
                        <a:rPr lang="en-US" sz="1200" b="0" i="0" dirty="0">
                          <a:latin typeface="Montserrat" charset="0"/>
                          <a:ea typeface="Montserrat" charset="0"/>
                          <a:cs typeface="Montserrat" charset="0"/>
                        </a:rPr>
                        <a:t>BV</a:t>
                      </a:r>
                    </a:p>
                  </a:txBody>
                  <a:tcPr anchor="b">
                    <a:solidFill>
                      <a:srgbClr val="EF562A"/>
                    </a:solidFill>
                  </a:tcPr>
                </a:tc>
                <a:tc>
                  <a:txBody>
                    <a:bodyPr/>
                    <a:lstStyle/>
                    <a:p>
                      <a:pPr algn="ctr"/>
                      <a:r>
                        <a:rPr lang="en-US" sz="1200" b="0" i="0" dirty="0">
                          <a:latin typeface="Montserrat" charset="0"/>
                          <a:ea typeface="Montserrat" charset="0"/>
                          <a:cs typeface="Montserrat" charset="0"/>
                        </a:rPr>
                        <a:t>Monthly</a:t>
                      </a:r>
                    </a:p>
                    <a:p>
                      <a:pPr algn="ctr"/>
                      <a:r>
                        <a:rPr lang="en-US" sz="1200" b="0" i="0" dirty="0">
                          <a:latin typeface="Montserrat" charset="0"/>
                          <a:ea typeface="Montserrat" charset="0"/>
                          <a:cs typeface="Montserrat" charset="0"/>
                        </a:rPr>
                        <a:t>Commissions</a:t>
                      </a:r>
                    </a:p>
                  </a:txBody>
                  <a:tcPr anchor="b">
                    <a:solidFill>
                      <a:srgbClr val="EF562A"/>
                    </a:solidFill>
                  </a:tcPr>
                </a:tc>
                <a:extLst>
                  <a:ext uri="{0D108BD9-81ED-4DB2-BD59-A6C34878D82A}">
                    <a16:rowId xmlns:a16="http://schemas.microsoft.com/office/drawing/2014/main" xmlns="" val="10000"/>
                  </a:ext>
                </a:extLst>
              </a:tr>
              <a:tr h="380468">
                <a:tc>
                  <a:txBody>
                    <a:bodyPr/>
                    <a:lstStyle/>
                    <a:p>
                      <a:pPr algn="ctr"/>
                      <a:r>
                        <a:rPr lang="en-US" sz="1400" b="0" i="0" dirty="0">
                          <a:solidFill>
                            <a:srgbClr val="212121"/>
                          </a:solidFill>
                          <a:latin typeface="Montserrat" charset="0"/>
                          <a:ea typeface="Montserrat" charset="0"/>
                          <a:cs typeface="Montserrat" charset="0"/>
                        </a:rPr>
                        <a:t>1</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8%</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4</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600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$48</a:t>
                      </a:r>
                    </a:p>
                  </a:txBody>
                  <a:tcPr anchor="ctr">
                    <a:solidFill>
                      <a:srgbClr val="F9BD38"/>
                    </a:solidFill>
                  </a:tcPr>
                </a:tc>
                <a:extLst>
                  <a:ext uri="{0D108BD9-81ED-4DB2-BD59-A6C34878D82A}">
                    <a16:rowId xmlns:a16="http://schemas.microsoft.com/office/drawing/2014/main" xmlns="" val="10001"/>
                  </a:ext>
                </a:extLst>
              </a:tr>
              <a:tr h="380468">
                <a:tc>
                  <a:txBody>
                    <a:bodyPr/>
                    <a:lstStyle/>
                    <a:p>
                      <a:pPr algn="ctr"/>
                      <a:r>
                        <a:rPr lang="en-US" sz="1400" b="0" i="0" dirty="0">
                          <a:solidFill>
                            <a:srgbClr val="212121"/>
                          </a:solidFill>
                          <a:latin typeface="Montserrat" charset="0"/>
                          <a:ea typeface="Montserrat" charset="0"/>
                          <a:cs typeface="Montserrat" charset="0"/>
                        </a:rPr>
                        <a:t>2</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8%</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16</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2,400</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$192</a:t>
                      </a:r>
                    </a:p>
                  </a:txBody>
                  <a:tcPr anchor="ctr">
                    <a:solidFill>
                      <a:srgbClr val="F18237"/>
                    </a:solidFill>
                  </a:tcPr>
                </a:tc>
                <a:extLst>
                  <a:ext uri="{0D108BD9-81ED-4DB2-BD59-A6C34878D82A}">
                    <a16:rowId xmlns:a16="http://schemas.microsoft.com/office/drawing/2014/main" xmlns="" val="10002"/>
                  </a:ext>
                </a:extLst>
              </a:tr>
              <a:tr h="380468">
                <a:tc>
                  <a:txBody>
                    <a:bodyPr/>
                    <a:lstStyle/>
                    <a:p>
                      <a:pPr algn="ctr"/>
                      <a:r>
                        <a:rPr lang="en-US" sz="1400" b="0" i="0" dirty="0">
                          <a:solidFill>
                            <a:srgbClr val="212121"/>
                          </a:solidFill>
                          <a:latin typeface="Montserrat" charset="0"/>
                          <a:ea typeface="Montserrat" charset="0"/>
                          <a:cs typeface="Montserrat" charset="0"/>
                        </a:rPr>
                        <a:t>3</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7%</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64</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9,600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$672</a:t>
                      </a:r>
                    </a:p>
                  </a:txBody>
                  <a:tcPr anchor="ctr">
                    <a:solidFill>
                      <a:srgbClr val="F9BD38"/>
                    </a:solidFill>
                  </a:tcPr>
                </a:tc>
                <a:extLst>
                  <a:ext uri="{0D108BD9-81ED-4DB2-BD59-A6C34878D82A}">
                    <a16:rowId xmlns:a16="http://schemas.microsoft.com/office/drawing/2014/main" xmlns="" val="10003"/>
                  </a:ext>
                </a:extLst>
              </a:tr>
              <a:tr h="380468">
                <a:tc>
                  <a:txBody>
                    <a:bodyPr/>
                    <a:lstStyle/>
                    <a:p>
                      <a:pPr algn="ctr"/>
                      <a:r>
                        <a:rPr lang="en-US" sz="1400" b="0" i="0" dirty="0">
                          <a:solidFill>
                            <a:srgbClr val="212121"/>
                          </a:solidFill>
                          <a:latin typeface="Montserrat" charset="0"/>
                          <a:ea typeface="Montserrat" charset="0"/>
                          <a:cs typeface="Montserrat" charset="0"/>
                        </a:rPr>
                        <a:t>4</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6%</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256</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38,400</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$2,304</a:t>
                      </a:r>
                    </a:p>
                  </a:txBody>
                  <a:tcPr anchor="ctr">
                    <a:solidFill>
                      <a:srgbClr val="F18237"/>
                    </a:solidFill>
                  </a:tcPr>
                </a:tc>
                <a:extLst>
                  <a:ext uri="{0D108BD9-81ED-4DB2-BD59-A6C34878D82A}">
                    <a16:rowId xmlns:a16="http://schemas.microsoft.com/office/drawing/2014/main" xmlns="" val="10004"/>
                  </a:ext>
                </a:extLst>
              </a:tr>
              <a:tr h="380468">
                <a:tc>
                  <a:txBody>
                    <a:bodyPr/>
                    <a:lstStyle/>
                    <a:p>
                      <a:pPr algn="ctr"/>
                      <a:r>
                        <a:rPr lang="en-US" sz="1400" b="0" i="0" dirty="0">
                          <a:solidFill>
                            <a:srgbClr val="212121"/>
                          </a:solidFill>
                          <a:latin typeface="Montserrat" charset="0"/>
                          <a:ea typeface="Montserrat" charset="0"/>
                          <a:cs typeface="Montserrat" charset="0"/>
                        </a:rPr>
                        <a:t>5</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6%</a:t>
                      </a: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extLst>
                  <a:ext uri="{0D108BD9-81ED-4DB2-BD59-A6C34878D82A}">
                    <a16:rowId xmlns:a16="http://schemas.microsoft.com/office/drawing/2014/main" xmlns="" val="10005"/>
                  </a:ext>
                </a:extLst>
              </a:tr>
              <a:tr h="380468">
                <a:tc>
                  <a:txBody>
                    <a:bodyPr/>
                    <a:lstStyle/>
                    <a:p>
                      <a:pPr algn="ctr"/>
                      <a:r>
                        <a:rPr lang="en-US" sz="1400" b="0" i="0" dirty="0">
                          <a:solidFill>
                            <a:srgbClr val="212121"/>
                          </a:solidFill>
                          <a:latin typeface="Montserrat" charset="0"/>
                          <a:ea typeface="Montserrat" charset="0"/>
                          <a:cs typeface="Montserrat" charset="0"/>
                        </a:rPr>
                        <a:t>6</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8%</a:t>
                      </a: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extLst>
                  <a:ext uri="{0D108BD9-81ED-4DB2-BD59-A6C34878D82A}">
                    <a16:rowId xmlns:a16="http://schemas.microsoft.com/office/drawing/2014/main" xmlns="" val="10006"/>
                  </a:ext>
                </a:extLst>
              </a:tr>
              <a:tr h="380468">
                <a:tc>
                  <a:txBody>
                    <a:bodyPr/>
                    <a:lstStyle/>
                    <a:p>
                      <a:pPr algn="ctr"/>
                      <a:r>
                        <a:rPr lang="en-US" sz="1400" b="0" i="0" dirty="0">
                          <a:solidFill>
                            <a:srgbClr val="212121"/>
                          </a:solidFill>
                          <a:latin typeface="Montserrat" charset="0"/>
                          <a:ea typeface="Montserrat" charset="0"/>
                          <a:cs typeface="Montserrat" charset="0"/>
                        </a:rPr>
                        <a:t>7</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4%</a:t>
                      </a: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extLst>
                  <a:ext uri="{0D108BD9-81ED-4DB2-BD59-A6C34878D82A}">
                    <a16:rowId xmlns:a16="http://schemas.microsoft.com/office/drawing/2014/main" xmlns="" val="10007"/>
                  </a:ext>
                </a:extLst>
              </a:tr>
              <a:tr h="380468">
                <a:tc>
                  <a:txBody>
                    <a:bodyPr/>
                    <a:lstStyle/>
                    <a:p>
                      <a:pPr algn="ctr"/>
                      <a:r>
                        <a:rPr lang="en-US" sz="1400" b="0" i="0" dirty="0">
                          <a:solidFill>
                            <a:srgbClr val="212121"/>
                          </a:solidFill>
                          <a:latin typeface="Montserrat" charset="0"/>
                          <a:ea typeface="Montserrat" charset="0"/>
                          <a:cs typeface="Montserrat" charset="0"/>
                        </a:rPr>
                        <a:t>8</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4%</a:t>
                      </a: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extLst>
                  <a:ext uri="{0D108BD9-81ED-4DB2-BD59-A6C34878D82A}">
                    <a16:rowId xmlns:a16="http://schemas.microsoft.com/office/drawing/2014/main" xmlns="" val="10008"/>
                  </a:ext>
                </a:extLst>
              </a:tr>
            </a:tbl>
          </a:graphicData>
        </a:graphic>
      </p:graphicFrame>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7876" t="16125" r="12464" b="-891"/>
          <a:stretch/>
        </p:blipFill>
        <p:spPr>
          <a:xfrm>
            <a:off x="7392144" y="0"/>
            <a:ext cx="4824536" cy="6957392"/>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3327" t="357" r="29879" b="-357"/>
          <a:stretch/>
        </p:blipFill>
        <p:spPr>
          <a:xfrm flipH="1">
            <a:off x="7367462" y="0"/>
            <a:ext cx="4849217" cy="6905988"/>
          </a:xfrm>
          <a:prstGeom prst="rect">
            <a:avLst/>
          </a:prstGeom>
        </p:spPr>
      </p:pic>
    </p:spTree>
    <p:extLst>
      <p:ext uri="{BB962C8B-B14F-4D97-AF65-F5344CB8AC3E}">
        <p14:creationId xmlns:p14="http://schemas.microsoft.com/office/powerpoint/2010/main" val="46727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0036" y="1191007"/>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Be the Change Foundation</a:t>
            </a:r>
          </a:p>
        </p:txBody>
      </p:sp>
      <p:sp>
        <p:nvSpPr>
          <p:cNvPr id="7" name="Rectangle 6"/>
          <p:cNvSpPr/>
          <p:nvPr/>
        </p:nvSpPr>
        <p:spPr>
          <a:xfrm>
            <a:off x="6456040" y="2636912"/>
            <a:ext cx="5508612"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Products help fund foundation</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Supports a number of charities worldwide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Random Acts of Kindness #RAK – You serve your community your way</a:t>
            </a:r>
          </a:p>
        </p:txBody>
      </p:sp>
      <p:sp>
        <p:nvSpPr>
          <p:cNvPr id="8" name="Rectangle 7"/>
          <p:cNvSpPr/>
          <p:nvPr/>
        </p:nvSpPr>
        <p:spPr bwMode="auto">
          <a:xfrm>
            <a:off x="6491970" y="215715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0463"/>
          <a:stretch/>
        </p:blipFill>
        <p:spPr>
          <a:xfrm>
            <a:off x="-1464840" y="0"/>
            <a:ext cx="7272808" cy="6858000"/>
          </a:xfrm>
          <a:prstGeom prst="rect">
            <a:avLst/>
          </a:prstGeom>
        </p:spPr>
      </p:pic>
    </p:spTree>
    <p:extLst>
      <p:ext uri="{BB962C8B-B14F-4D97-AF65-F5344CB8AC3E}">
        <p14:creationId xmlns:p14="http://schemas.microsoft.com/office/powerpoint/2010/main" val="99938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686114"/>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Youngevity </a:t>
            </a:r>
          </a:p>
          <a:p>
            <a:pPr>
              <a:lnSpc>
                <a:spcPct val="80000"/>
              </a:lnSpc>
            </a:pPr>
            <a:r>
              <a:rPr lang="en-US" sz="3750" b="1" dirty="0">
                <a:solidFill>
                  <a:srgbClr val="4D4D4C"/>
                </a:solidFill>
                <a:latin typeface="Arial Bold" charset="0"/>
              </a:rPr>
              <a:t>Rewards</a:t>
            </a:r>
          </a:p>
        </p:txBody>
      </p:sp>
      <p:sp>
        <p:nvSpPr>
          <p:cNvPr id="7" name="Rectangle 6"/>
          <p:cNvSpPr/>
          <p:nvPr/>
        </p:nvSpPr>
        <p:spPr>
          <a:xfrm>
            <a:off x="659396" y="2060848"/>
            <a:ext cx="5508612"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Pick your passion. Pick your rewards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You pick the rewards, you want!</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Cash incentives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Once in a lifetime trips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Top Achiever’s Club</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911612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534969"/>
            <a:ext cx="5760640" cy="1371145"/>
          </a:xfrm>
          <a:prstGeom prst="rect">
            <a:avLst/>
          </a:prstGeom>
          <a:noFill/>
        </p:spPr>
        <p:txBody>
          <a:bodyPr wrap="square" rtlCol="0">
            <a:spAutoFit/>
          </a:bodyPr>
          <a:lstStyle/>
          <a:p>
            <a:r>
              <a:rPr lang="en-US" sz="3750" b="1" dirty="0">
                <a:solidFill>
                  <a:srgbClr val="4D4D4C"/>
                </a:solidFill>
                <a:latin typeface="Arial" charset="0"/>
                <a:ea typeface="Arial" charset="0"/>
                <a:cs typeface="Arial" charset="0"/>
              </a:rPr>
              <a:t>Youngevity is Your Path </a:t>
            </a:r>
          </a:p>
          <a:p>
            <a:r>
              <a:rPr lang="en-US" sz="3750" b="1" dirty="0">
                <a:solidFill>
                  <a:srgbClr val="4D4D4C"/>
                </a:solidFill>
                <a:latin typeface="Arial" charset="0"/>
                <a:ea typeface="Arial" charset="0"/>
                <a:cs typeface="Arial" charset="0"/>
              </a:rPr>
              <a:t>to Opportunity</a:t>
            </a:r>
            <a:endParaRPr lang="id-ID" sz="3750" spc="150" dirty="0">
              <a:solidFill>
                <a:srgbClr val="4D4D4C"/>
              </a:solidFill>
              <a:latin typeface="Montserrat" panose="00000500000000000000" pitchFamily="50" charset="0"/>
            </a:endParaRPr>
          </a:p>
        </p:txBody>
      </p:sp>
      <p:sp>
        <p:nvSpPr>
          <p:cNvPr id="7" name="Rectangle 6"/>
          <p:cNvSpPr/>
          <p:nvPr/>
        </p:nvSpPr>
        <p:spPr>
          <a:xfrm>
            <a:off x="659396" y="2116470"/>
            <a:ext cx="5508612"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We have the products and services that give you the best chance for success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Built on 20 years of success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A community to support you</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Part of the New Economy</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lvl="1" indent="-285750">
              <a:buFont typeface="Arial" charset="0"/>
              <a:buChar char="•"/>
            </a:pPr>
            <a:r>
              <a:rPr lang="en-US" sz="1800" dirty="0">
                <a:solidFill>
                  <a:srgbClr val="4D4D4C"/>
                </a:solidFill>
                <a:latin typeface="Montserrat" charset="0"/>
                <a:ea typeface="Montserrat" charset="0"/>
                <a:cs typeface="Montserrat" charset="0"/>
              </a:rPr>
              <a:t>You decide if you want to earn a little extra income, or full time income</a:t>
            </a:r>
          </a:p>
          <a:p>
            <a:pPr marL="285750" lvl="1" indent="-285750">
              <a:buFont typeface="Arial" charset="0"/>
              <a:buChar char="•"/>
            </a:pPr>
            <a:endParaRPr lang="en-US" sz="1800" dirty="0">
              <a:solidFill>
                <a:srgbClr val="4D4D4C"/>
              </a:solidFill>
              <a:latin typeface="Montserrat" charset="0"/>
              <a:ea typeface="Montserrat" charset="0"/>
              <a:cs typeface="Montserrat" charset="0"/>
            </a:endParaRPr>
          </a:p>
          <a:p>
            <a:pPr marL="285750" lvl="1" indent="-285750">
              <a:buFont typeface="Arial" charset="0"/>
              <a:buChar char="•"/>
            </a:pPr>
            <a:r>
              <a:rPr lang="en-US" sz="1800" dirty="0">
                <a:solidFill>
                  <a:srgbClr val="4D4D4C"/>
                </a:solidFill>
                <a:latin typeface="Montserrat" charset="0"/>
                <a:ea typeface="Montserrat" charset="0"/>
                <a:cs typeface="Montserrat" charset="0"/>
              </a:rPr>
              <a:t>100% satisfaction guarantee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184482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4" name="Picture Placeholder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2706" t="6019" r="17822" b="4133"/>
          <a:stretch/>
        </p:blipFill>
        <p:spPr>
          <a:xfrm>
            <a:off x="6528048" y="0"/>
            <a:ext cx="5663952" cy="6858000"/>
          </a:xfr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464" t="25401" r="35689" b="5968"/>
          <a:stretch/>
        </p:blipFill>
        <p:spPr>
          <a:xfrm>
            <a:off x="6528048" y="0"/>
            <a:ext cx="5663952"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0"/>
            <a:ext cx="10287000" cy="6858000"/>
          </a:xfrm>
          <a:prstGeom prst="rect">
            <a:avLst/>
          </a:prstGeom>
        </p:spPr>
      </p:pic>
    </p:spTree>
    <p:extLst>
      <p:ext uri="{BB962C8B-B14F-4D97-AF65-F5344CB8AC3E}">
        <p14:creationId xmlns:p14="http://schemas.microsoft.com/office/powerpoint/2010/main" val="43656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0" name="TextBox 9"/>
          <p:cNvSpPr txBox="1"/>
          <p:nvPr/>
        </p:nvSpPr>
        <p:spPr>
          <a:xfrm>
            <a:off x="623392" y="1412776"/>
            <a:ext cx="2739533"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err="1">
                <a:solidFill>
                  <a:srgbClr val="4D4D4C"/>
                </a:solidFill>
                <a:latin typeface="Arial Bold" charset="0"/>
              </a:rPr>
              <a:t>Changed</a:t>
            </a:r>
            <a:r>
              <a:rPr lang="id-ID" sz="3750" b="1" dirty="0">
                <a:solidFill>
                  <a:srgbClr val="4D4D4C"/>
                </a:solidFill>
                <a:latin typeface="Arial Bold" charset="0"/>
              </a:rPr>
              <a:t> </a:t>
            </a:r>
            <a:br>
              <a:rPr lang="id-ID" sz="3750" b="1" dirty="0">
                <a:solidFill>
                  <a:srgbClr val="4D4D4C"/>
                </a:solidFill>
                <a:latin typeface="Arial Bold" charset="0"/>
              </a:rPr>
            </a:br>
            <a:r>
              <a:rPr lang="id-ID" sz="3750" b="1" dirty="0">
                <a:solidFill>
                  <a:srgbClr val="4D4D4C"/>
                </a:solidFill>
                <a:latin typeface="Arial Bold" charset="0"/>
              </a:rPr>
              <a:t>My Life</a:t>
            </a:r>
          </a:p>
        </p:txBody>
      </p:sp>
      <p:sp>
        <p:nvSpPr>
          <p:cNvPr id="12" name="Rectangle 11"/>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4487"/>
          <a:stretch/>
        </p:blipFill>
        <p:spPr>
          <a:xfrm>
            <a:off x="5303912" y="0"/>
            <a:ext cx="6874104" cy="6857999"/>
          </a:xfrm>
          <a:prstGeom prst="rect">
            <a:avLst/>
          </a:prstGeom>
        </p:spPr>
      </p:pic>
    </p:spTree>
    <p:extLst>
      <p:ext uri="{BB962C8B-B14F-4D97-AF65-F5344CB8AC3E}">
        <p14:creationId xmlns:p14="http://schemas.microsoft.com/office/powerpoint/2010/main" val="1485134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597294"/>
            <a:ext cx="4896544" cy="1015663"/>
          </a:xfrm>
          <a:prstGeom prst="rect">
            <a:avLst/>
          </a:prstGeom>
          <a:noFill/>
        </p:spPr>
        <p:txBody>
          <a:bodyPr wrap="square" rtlCol="0">
            <a:spAutoFit/>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4D4D4C"/>
                </a:solidFill>
                <a:effectLst/>
                <a:uLnTx/>
                <a:uFillTx/>
                <a:latin typeface="Arial Bold" charset="0"/>
                <a:ea typeface="+mn-ea"/>
                <a:cs typeface="+mn-cs"/>
              </a:rPr>
              <a:t>Ok! Let’s Get Started</a:t>
            </a:r>
          </a:p>
        </p:txBody>
      </p:sp>
      <p:sp>
        <p:nvSpPr>
          <p:cNvPr id="4" name="Rectangle 3"/>
          <p:cNvSpPr/>
          <p:nvPr/>
        </p:nvSpPr>
        <p:spPr>
          <a:xfrm>
            <a:off x="659396" y="2188478"/>
            <a:ext cx="5508612" cy="2104618"/>
          </a:xfrm>
          <a:prstGeom prst="rect">
            <a:avLst/>
          </a:prstGeom>
        </p:spPr>
        <p:txBody>
          <a:bodyPr wrap="square">
            <a:noAutofit/>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rPr>
              <a:t>Get the CEO or Product Pack that’s </a:t>
            </a:r>
            <a:br>
              <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rPr>
            </a:br>
            <a:r>
              <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rPr>
              <a:t>right for you.</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rPr>
              <a:t>Become a Youngevity Associate</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rPr>
              <a:t>Schedule some time with me so I can answer any questions</a:t>
            </a:r>
          </a:p>
        </p:txBody>
      </p:sp>
      <p:sp>
        <p:nvSpPr>
          <p:cNvPr id="5" name="Rectangle 4"/>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srgbClr val="27282D"/>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2928" r="14789"/>
          <a:stretch/>
        </p:blipFill>
        <p:spPr>
          <a:xfrm>
            <a:off x="5951984" y="0"/>
            <a:ext cx="6264696" cy="6858000"/>
          </a:xfrm>
          <a:prstGeom prst="rect">
            <a:avLst/>
          </a:prstGeom>
        </p:spPr>
      </p:pic>
    </p:spTree>
    <p:extLst>
      <p:ext uri="{BB962C8B-B14F-4D97-AF65-F5344CB8AC3E}">
        <p14:creationId xmlns:p14="http://schemas.microsoft.com/office/powerpoint/2010/main" val="310154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0119" t="12562" b="19780"/>
          <a:stretch/>
        </p:blipFill>
        <p:spPr>
          <a:xfrm>
            <a:off x="0" y="0"/>
            <a:ext cx="12251932" cy="6858000"/>
          </a:xfrm>
        </p:spPr>
      </p:pic>
      <p:sp>
        <p:nvSpPr>
          <p:cNvPr id="4" name="Rectangle 3"/>
          <p:cNvSpPr/>
          <p:nvPr/>
        </p:nvSpPr>
        <p:spPr bwMode="auto">
          <a:xfrm>
            <a:off x="6744073" y="1460918"/>
            <a:ext cx="4104530" cy="340824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8" name="TextBox 7"/>
          <p:cNvSpPr txBox="1"/>
          <p:nvPr/>
        </p:nvSpPr>
        <p:spPr>
          <a:xfrm>
            <a:off x="7159092" y="4221088"/>
            <a:ext cx="3360215" cy="276999"/>
          </a:xfrm>
          <a:prstGeom prst="rect">
            <a:avLst/>
          </a:prstGeom>
          <a:noFill/>
        </p:spPr>
        <p:txBody>
          <a:bodyPr wrap="none" rtlCol="0">
            <a:spAutoFit/>
          </a:bodyPr>
          <a:lstStyle/>
          <a:p>
            <a:pPr algn="ctr"/>
            <a:r>
              <a:rPr lang="en-US" sz="1200" spc="300" dirty="0">
                <a:solidFill>
                  <a:srgbClr val="4D4D4C"/>
                </a:solidFill>
                <a:latin typeface="Montserrat" panose="00000500000000000000" pitchFamily="50" charset="0"/>
              </a:rPr>
              <a:t>YOUR PATH TO BETTERMENT</a:t>
            </a:r>
            <a:endParaRPr lang="id-ID" sz="1200" spc="300" dirty="0">
              <a:solidFill>
                <a:srgbClr val="4D4D4C"/>
              </a:solidFill>
              <a:latin typeface="Montserrat" panose="00000500000000000000"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1460918"/>
            <a:ext cx="5184576" cy="2760170"/>
          </a:xfrm>
          <a:prstGeom prst="rect">
            <a:avLst/>
          </a:prstGeom>
        </p:spPr>
      </p:pic>
      <p:sp>
        <p:nvSpPr>
          <p:cNvPr id="7" name="Rectangle 6"/>
          <p:cNvSpPr/>
          <p:nvPr/>
        </p:nvSpPr>
        <p:spPr>
          <a:xfrm>
            <a:off x="11416447" y="6525344"/>
            <a:ext cx="835485" cy="215444"/>
          </a:xfrm>
          <a:prstGeom prst="rect">
            <a:avLst/>
          </a:prstGeom>
        </p:spPr>
        <p:txBody>
          <a:bodyPr wrap="none">
            <a:spAutoFit/>
          </a:bodyPr>
          <a:lstStyle/>
          <a:p>
            <a:r>
              <a:rPr lang="en-US" sz="800" dirty="0" smtClean="0">
                <a:solidFill>
                  <a:schemeClr val="bg1">
                    <a:lumMod val="65000"/>
                  </a:schemeClr>
                </a:solidFill>
                <a:latin typeface="Montserrat" charset="0"/>
                <a:ea typeface="Montserrat" charset="0"/>
                <a:cs typeface="Montserrat" charset="0"/>
              </a:rPr>
              <a:t>V3.3 AUS/NZ</a:t>
            </a:r>
            <a:endParaRPr lang="en-US" sz="800" dirty="0"/>
          </a:p>
        </p:txBody>
      </p:sp>
    </p:spTree>
    <p:extLst>
      <p:ext uri="{BB962C8B-B14F-4D97-AF65-F5344CB8AC3E}">
        <p14:creationId xmlns:p14="http://schemas.microsoft.com/office/powerpoint/2010/main" val="1799315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5400" y="2420888"/>
            <a:ext cx="10801200" cy="4032448"/>
          </a:xfrm>
          <a:prstGeom prst="rect">
            <a:avLst/>
          </a:prstGeom>
        </p:spPr>
        <p:txBody>
          <a:bodyPr wrap="square">
            <a:noAutofit/>
          </a:bodyPr>
          <a:lstStyle/>
          <a:p>
            <a:pPr algn="ctr"/>
            <a:r>
              <a:rPr lang="en-US" sz="1800" dirty="0">
                <a:solidFill>
                  <a:srgbClr val="4D4D4C"/>
                </a:solidFill>
                <a:latin typeface="Montserrat Light" charset="0"/>
                <a:ea typeface="Montserrat Light" charset="0"/>
                <a:cs typeface="Montserrat Light" charset="0"/>
              </a:rPr>
              <a:t>Food and dietary supplement products sold by Youngevity are intended to contribute to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the daily diet and overall health and are not intended for use in the prevention, treatment, mitigation, or cure of any disease or health related condition. Individuals who have or suspect they have an illness or who wish to commence a diet or exercise program should consult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an appropriately licensed health care practitioner for a medical history evaluation,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diagnosis, treatment, and health recommendations. </a:t>
            </a:r>
          </a:p>
          <a:p>
            <a:pPr algn="ctr"/>
            <a:r>
              <a:rPr lang="en-US" sz="1800" dirty="0">
                <a:solidFill>
                  <a:srgbClr val="4D4D4C"/>
                </a:solidFill>
                <a:latin typeface="Montserrat Light" charset="0"/>
                <a:ea typeface="Montserrat Light" charset="0"/>
                <a:cs typeface="Montserrat Light" charset="0"/>
              </a:rPr>
              <a:t> </a:t>
            </a:r>
          </a:p>
          <a:p>
            <a:pPr algn="ctr"/>
            <a:r>
              <a:rPr lang="en-US" sz="1800" dirty="0">
                <a:solidFill>
                  <a:srgbClr val="4D4D4C"/>
                </a:solidFill>
                <a:latin typeface="Montserrat Light" charset="0"/>
                <a:ea typeface="Montserrat Light" charset="0"/>
                <a:cs typeface="Montserrat Light" charset="0"/>
              </a:rPr>
              <a:t>Youngevity prohibits its distributors from making income earning claims in association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with the promotion of Youngevity business opportunities. Whether an individual who becomes a Youngevity distributor will earn more than he or she pays for the business opportunity depends on multiple independent and dependent variables that are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impossible to predict, such as economic factors unique to each location where </a:t>
            </a:r>
            <a:br>
              <a:rPr lang="en-US" sz="1800" dirty="0">
                <a:solidFill>
                  <a:srgbClr val="4D4D4C"/>
                </a:solidFill>
                <a:latin typeface="Montserrat Light" charset="0"/>
                <a:ea typeface="Montserrat Light" charset="0"/>
                <a:cs typeface="Montserrat Light" charset="0"/>
              </a:rPr>
            </a:br>
            <a:r>
              <a:rPr lang="en-US" sz="1800" dirty="0">
                <a:solidFill>
                  <a:srgbClr val="4D4D4C"/>
                </a:solidFill>
                <a:latin typeface="Montserrat Light" charset="0"/>
                <a:ea typeface="Montserrat Light" charset="0"/>
                <a:cs typeface="Montserrat Light" charset="0"/>
              </a:rPr>
              <a:t>product sales are attempted and the sales talents of each individual distributor.</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425" y="2205"/>
            <a:ext cx="4713251" cy="2509245"/>
          </a:xfrm>
          <a:prstGeom prst="rect">
            <a:avLst/>
          </a:prstGeom>
        </p:spPr>
      </p:pic>
    </p:spTree>
    <p:extLst>
      <p:ext uri="{BB962C8B-B14F-4D97-AF65-F5344CB8AC3E}">
        <p14:creationId xmlns:p14="http://schemas.microsoft.com/office/powerpoint/2010/main" val="327185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5400" y="3501008"/>
            <a:ext cx="10801200" cy="1368152"/>
          </a:xfrm>
          <a:prstGeom prst="rect">
            <a:avLst/>
          </a:prstGeom>
        </p:spPr>
        <p:txBody>
          <a:bodyPr wrap="square">
            <a:noAutofit/>
          </a:bodyPr>
          <a:lstStyle/>
          <a:p>
            <a:pPr algn="ctr"/>
            <a:r>
              <a:rPr lang="en-US" sz="6000" dirty="0">
                <a:solidFill>
                  <a:srgbClr val="4D4D4C"/>
                </a:solidFill>
                <a:latin typeface="Montserrat Light" charset="0"/>
                <a:ea typeface="Montserrat Light" charset="0"/>
                <a:cs typeface="Montserrat Light" charset="0"/>
              </a:rPr>
              <a:t>Optional slides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425" y="2205"/>
            <a:ext cx="4713251" cy="2509245"/>
          </a:xfrm>
          <a:prstGeom prst="rect">
            <a:avLst/>
          </a:prstGeom>
        </p:spPr>
      </p:pic>
    </p:spTree>
    <p:extLst>
      <p:ext uri="{BB962C8B-B14F-4D97-AF65-F5344CB8AC3E}">
        <p14:creationId xmlns:p14="http://schemas.microsoft.com/office/powerpoint/2010/main" val="1036831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5688632" cy="553998"/>
          </a:xfrm>
          <a:prstGeom prst="rect">
            <a:avLst/>
          </a:prstGeom>
          <a:noFill/>
        </p:spPr>
        <p:txBody>
          <a:bodyPr wrap="square" rtlCol="0">
            <a:spAutoFit/>
          </a:bodyPr>
          <a:lstStyle/>
          <a:p>
            <a:pPr>
              <a:lnSpc>
                <a:spcPct val="80000"/>
              </a:lnSpc>
            </a:pPr>
            <a:r>
              <a:rPr lang="en-US" sz="3750" b="1">
                <a:solidFill>
                  <a:srgbClr val="4D4D4C"/>
                </a:solidFill>
                <a:latin typeface="Arial Bold" charset="0"/>
              </a:rPr>
              <a:t>Residual Compensation</a:t>
            </a:r>
            <a:endParaRPr lang="en-US" sz="3750" b="1" dirty="0">
              <a:solidFill>
                <a:srgbClr val="4D4D4C"/>
              </a:solidFill>
              <a:latin typeface="Arial Bold" charset="0"/>
            </a:endParaRPr>
          </a:p>
        </p:txBody>
      </p:sp>
      <p:sp>
        <p:nvSpPr>
          <p:cNvPr id="7" name="Rectangle 6"/>
          <p:cNvSpPr/>
          <p:nvPr/>
        </p:nvSpPr>
        <p:spPr>
          <a:xfrm>
            <a:off x="670626" y="1706633"/>
            <a:ext cx="6289470" cy="360040"/>
          </a:xfrm>
          <a:prstGeom prst="rect">
            <a:avLst/>
          </a:prstGeom>
        </p:spPr>
        <p:txBody>
          <a:bodyPr wrap="square">
            <a:noAutofit/>
          </a:bodyPr>
          <a:lstStyle/>
          <a:p>
            <a:pPr>
              <a:tabLst>
                <a:tab pos="333375" algn="r"/>
                <a:tab pos="455613" algn="l"/>
              </a:tabLst>
            </a:pPr>
            <a:r>
              <a:rPr lang="en-US" sz="1800" dirty="0">
                <a:solidFill>
                  <a:srgbClr val="4D4D4C"/>
                </a:solidFill>
                <a:latin typeface="Montserrat" charset="0"/>
                <a:ea typeface="Montserrat" charset="0"/>
                <a:cs typeface="Montserrat" charset="0"/>
              </a:rPr>
              <a:t>Example 1*</a:t>
            </a: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5" name="TextBox 4"/>
          <p:cNvSpPr txBox="1"/>
          <p:nvPr/>
        </p:nvSpPr>
        <p:spPr>
          <a:xfrm>
            <a:off x="681903" y="5402243"/>
            <a:ext cx="6400802" cy="707886"/>
          </a:xfrm>
          <a:prstGeom prst="rect">
            <a:avLst/>
          </a:prstGeom>
          <a:noFill/>
        </p:spPr>
        <p:txBody>
          <a:bodyPr wrap="square" rtlCol="0">
            <a:spAutoFit/>
          </a:bodyPr>
          <a:lstStyle/>
          <a:p>
            <a:r>
              <a:rPr lang="en-US" sz="800" dirty="0">
                <a:solidFill>
                  <a:srgbClr val="4D4D4C"/>
                </a:solidFill>
                <a:latin typeface="Montserrat" charset="0"/>
                <a:ea typeface="Montserrat" charset="0"/>
                <a:cs typeface="Montserrat" charset="0"/>
              </a:rPr>
              <a:t>*Assumptions</a:t>
            </a:r>
          </a:p>
          <a:p>
            <a:pPr marL="228600" indent="-228600">
              <a:buFont typeface="+mj-lt"/>
              <a:buAutoNum type="arabicPeriod"/>
            </a:pPr>
            <a:r>
              <a:rPr lang="en-US" sz="800" dirty="0">
                <a:solidFill>
                  <a:srgbClr val="4D4D4C"/>
                </a:solidFill>
                <a:latin typeface="Montserrat" charset="0"/>
                <a:ea typeface="Montserrat" charset="0"/>
                <a:cs typeface="Montserrat" charset="0"/>
              </a:rPr>
              <a:t>$150 Average Order per month</a:t>
            </a:r>
          </a:p>
          <a:p>
            <a:pPr marL="228600" indent="-228600">
              <a:buFont typeface="+mj-lt"/>
              <a:buAutoNum type="arabicPeriod"/>
            </a:pPr>
            <a:r>
              <a:rPr lang="en-US" sz="800" dirty="0">
                <a:solidFill>
                  <a:srgbClr val="4D4D4C"/>
                </a:solidFill>
                <a:latin typeface="Montserrat" charset="0"/>
                <a:ea typeface="Montserrat" charset="0"/>
                <a:cs typeface="Montserrat" charset="0"/>
              </a:rPr>
              <a:t>5 Hours per week = 20 hours per month</a:t>
            </a:r>
          </a:p>
          <a:p>
            <a:pPr marL="228600" indent="-228600">
              <a:buFont typeface="+mj-lt"/>
              <a:buAutoNum type="arabicPeriod"/>
            </a:pPr>
            <a:r>
              <a:rPr lang="en-US" sz="800" dirty="0">
                <a:solidFill>
                  <a:srgbClr val="4D4D4C"/>
                </a:solidFill>
                <a:latin typeface="Montserrat" charset="0"/>
                <a:ea typeface="Montserrat" charset="0"/>
                <a:cs typeface="Montserrat" charset="0"/>
              </a:rPr>
              <a:t>7% Average commission</a:t>
            </a:r>
          </a:p>
          <a:p>
            <a:pPr marL="228600" indent="-228600">
              <a:buFont typeface="+mj-lt"/>
              <a:buAutoNum type="arabicPeriod"/>
            </a:pPr>
            <a:r>
              <a:rPr lang="en-US" sz="800" dirty="0">
                <a:solidFill>
                  <a:srgbClr val="4D4D4C"/>
                </a:solidFill>
                <a:latin typeface="Montserrat" charset="0"/>
                <a:ea typeface="Montserrat" charset="0"/>
                <a:cs typeface="Montserrat" charset="0"/>
              </a:rPr>
              <a:t>Commissions on 5 levels</a:t>
            </a:r>
          </a:p>
        </p:txBody>
      </p:sp>
      <p:graphicFrame>
        <p:nvGraphicFramePr>
          <p:cNvPr id="6" name="Table 5"/>
          <p:cNvGraphicFramePr>
            <a:graphicFrameLocks noGrp="1"/>
          </p:cNvGraphicFramePr>
          <p:nvPr>
            <p:extLst>
              <p:ext uri="{D42A27DB-BD31-4B8C-83A1-F6EECF244321}">
                <p14:modId xmlns:p14="http://schemas.microsoft.com/office/powerpoint/2010/main" val="169023351"/>
              </p:ext>
            </p:extLst>
          </p:nvPr>
        </p:nvGraphicFramePr>
        <p:xfrm>
          <a:off x="681904" y="2226307"/>
          <a:ext cx="4572000" cy="2750698"/>
        </p:xfrm>
        <a:graphic>
          <a:graphicData uri="http://schemas.openxmlformats.org/drawingml/2006/table">
            <a:tbl>
              <a:tblPr firstRow="1" bandRow="1">
                <a:tableStyleId>{21E4AEA4-8DFA-4A89-87EB-49C32662AFE0}</a:tableStyleId>
              </a:tblPr>
              <a:tblGrid>
                <a:gridCol w="1290075">
                  <a:extLst>
                    <a:ext uri="{9D8B030D-6E8A-4147-A177-3AD203B41FA5}">
                      <a16:colId xmlns:a16="http://schemas.microsoft.com/office/drawing/2014/main" xmlns="" val="20000"/>
                    </a:ext>
                  </a:extLst>
                </a:gridCol>
                <a:gridCol w="1880208">
                  <a:extLst>
                    <a:ext uri="{9D8B030D-6E8A-4147-A177-3AD203B41FA5}">
                      <a16:colId xmlns:a16="http://schemas.microsoft.com/office/drawing/2014/main" xmlns="" val="20001"/>
                    </a:ext>
                  </a:extLst>
                </a:gridCol>
                <a:gridCol w="1401717">
                  <a:extLst>
                    <a:ext uri="{9D8B030D-6E8A-4147-A177-3AD203B41FA5}">
                      <a16:colId xmlns:a16="http://schemas.microsoft.com/office/drawing/2014/main" xmlns="" val="20002"/>
                    </a:ext>
                  </a:extLst>
                </a:gridCol>
              </a:tblGrid>
              <a:tr h="467890">
                <a:tc>
                  <a:txBody>
                    <a:bodyPr/>
                    <a:lstStyle/>
                    <a:p>
                      <a:pPr algn="ctr"/>
                      <a:endParaRPr lang="en-US" sz="1200" b="0" i="0" dirty="0">
                        <a:latin typeface="Montserrat" charset="0"/>
                        <a:ea typeface="Montserrat" charset="0"/>
                        <a:cs typeface="Montserrat" charset="0"/>
                      </a:endParaRPr>
                    </a:p>
                    <a:p>
                      <a:pPr algn="ctr"/>
                      <a:r>
                        <a:rPr lang="en-US" sz="1200" b="0" i="0" dirty="0">
                          <a:latin typeface="Montserrat" charset="0"/>
                          <a:ea typeface="Montserrat" charset="0"/>
                          <a:cs typeface="Montserrat" charset="0"/>
                        </a:rPr>
                        <a:t>Reps</a:t>
                      </a:r>
                    </a:p>
                  </a:txBody>
                  <a:tcPr>
                    <a:solidFill>
                      <a:srgbClr val="1F959A"/>
                    </a:solidFill>
                  </a:tcPr>
                </a:tc>
                <a:tc>
                  <a:txBody>
                    <a:bodyPr/>
                    <a:lstStyle/>
                    <a:p>
                      <a:pPr algn="ctr"/>
                      <a:r>
                        <a:rPr lang="en-US" sz="1200" b="0" i="0" dirty="0">
                          <a:latin typeface="Montserrat" charset="0"/>
                          <a:ea typeface="Montserrat" charset="0"/>
                          <a:cs typeface="Montserrat" charset="0"/>
                        </a:rPr>
                        <a:t>Man Hours</a:t>
                      </a:r>
                      <a:br>
                        <a:rPr lang="en-US" sz="1200" b="0" i="0" dirty="0">
                          <a:latin typeface="Montserrat" charset="0"/>
                          <a:ea typeface="Montserrat" charset="0"/>
                          <a:cs typeface="Montserrat" charset="0"/>
                        </a:rPr>
                      </a:br>
                      <a:r>
                        <a:rPr lang="en-US" sz="1200" b="0" i="0" dirty="0">
                          <a:latin typeface="Montserrat" charset="0"/>
                          <a:ea typeface="Montserrat" charset="0"/>
                          <a:cs typeface="Montserrat" charset="0"/>
                        </a:rPr>
                        <a:t>Per Month</a:t>
                      </a:r>
                    </a:p>
                  </a:txBody>
                  <a:tcPr>
                    <a:solidFill>
                      <a:srgbClr val="1F959A"/>
                    </a:solidFill>
                  </a:tcPr>
                </a:tc>
                <a:tc>
                  <a:txBody>
                    <a:bodyPr/>
                    <a:lstStyle/>
                    <a:p>
                      <a:pPr algn="ctr"/>
                      <a:endParaRPr lang="en-US" sz="1200" b="0" i="0" dirty="0">
                        <a:latin typeface="Montserrat" charset="0"/>
                        <a:ea typeface="Montserrat" charset="0"/>
                        <a:cs typeface="Montserrat" charset="0"/>
                      </a:endParaRPr>
                    </a:p>
                    <a:p>
                      <a:pPr algn="ctr"/>
                      <a:r>
                        <a:rPr lang="en-US" sz="1200" b="0" i="0" dirty="0">
                          <a:latin typeface="Montserrat" charset="0"/>
                          <a:ea typeface="Montserrat" charset="0"/>
                          <a:cs typeface="Montserrat" charset="0"/>
                        </a:rPr>
                        <a:t>Volume</a:t>
                      </a:r>
                    </a:p>
                  </a:txBody>
                  <a:tcPr>
                    <a:solidFill>
                      <a:srgbClr val="1F959A"/>
                    </a:solidFill>
                  </a:tcPr>
                </a:tc>
                <a:extLst>
                  <a:ext uri="{0D108BD9-81ED-4DB2-BD59-A6C34878D82A}">
                    <a16:rowId xmlns:a16="http://schemas.microsoft.com/office/drawing/2014/main" xmlns="" val="10000"/>
                  </a:ext>
                </a:extLst>
              </a:tr>
              <a:tr h="380468">
                <a:tc>
                  <a:txBody>
                    <a:bodyPr/>
                    <a:lstStyle/>
                    <a:p>
                      <a:pPr algn="ctr"/>
                      <a:r>
                        <a:rPr lang="en-US" sz="1400" b="0" i="0" dirty="0">
                          <a:latin typeface="Montserrat" charset="0"/>
                          <a:ea typeface="Montserrat" charset="0"/>
                          <a:cs typeface="Montserrat" charset="0"/>
                        </a:rPr>
                        <a:t>Me</a:t>
                      </a:r>
                    </a:p>
                  </a:txBody>
                  <a:tcPr anchor="ctr">
                    <a:solidFill>
                      <a:srgbClr val="42C4D0"/>
                    </a:solidFill>
                  </a:tcPr>
                </a:tc>
                <a:tc>
                  <a:txBody>
                    <a:bodyPr/>
                    <a:lstStyle/>
                    <a:p>
                      <a:pPr algn="ctr"/>
                      <a:r>
                        <a:rPr lang="en-US" sz="1400" b="0" i="0" dirty="0">
                          <a:latin typeface="Montserrat" charset="0"/>
                          <a:ea typeface="Montserrat" charset="0"/>
                          <a:cs typeface="Montserrat" charset="0"/>
                        </a:rPr>
                        <a:t>20</a:t>
                      </a:r>
                    </a:p>
                  </a:txBody>
                  <a:tcPr anchor="ctr">
                    <a:solidFill>
                      <a:srgbClr val="42C4D0"/>
                    </a:solidFill>
                  </a:tcPr>
                </a:tc>
                <a:tc>
                  <a:txBody>
                    <a:bodyPr/>
                    <a:lstStyle/>
                    <a:p>
                      <a:pPr algn="ctr"/>
                      <a:r>
                        <a:rPr lang="en-US" sz="1400" b="0" i="0" dirty="0">
                          <a:latin typeface="Montserrat" charset="0"/>
                          <a:ea typeface="Montserrat" charset="0"/>
                          <a:cs typeface="Montserrat" charset="0"/>
                        </a:rPr>
                        <a:t>150</a:t>
                      </a:r>
                    </a:p>
                  </a:txBody>
                  <a:tcPr anchor="ctr">
                    <a:solidFill>
                      <a:srgbClr val="42C4D0"/>
                    </a:solidFill>
                  </a:tcPr>
                </a:tc>
                <a:extLst>
                  <a:ext uri="{0D108BD9-81ED-4DB2-BD59-A6C34878D82A}">
                    <a16:rowId xmlns:a16="http://schemas.microsoft.com/office/drawing/2014/main" xmlns="" val="10001"/>
                  </a:ext>
                </a:extLst>
              </a:tr>
              <a:tr h="380468">
                <a:tc>
                  <a:txBody>
                    <a:bodyPr/>
                    <a:lstStyle/>
                    <a:p>
                      <a:pPr algn="ctr"/>
                      <a:r>
                        <a:rPr lang="en-US" sz="1400" b="0" i="0" dirty="0">
                          <a:latin typeface="Montserrat" charset="0"/>
                          <a:ea typeface="Montserrat" charset="0"/>
                          <a:cs typeface="Montserrat" charset="0"/>
                        </a:rPr>
                        <a:t>2</a:t>
                      </a:r>
                    </a:p>
                  </a:txBody>
                  <a:tcPr anchor="ctr">
                    <a:solidFill>
                      <a:srgbClr val="8BD5DE"/>
                    </a:solidFill>
                  </a:tcPr>
                </a:tc>
                <a:tc>
                  <a:txBody>
                    <a:bodyPr/>
                    <a:lstStyle/>
                    <a:p>
                      <a:pPr algn="ctr"/>
                      <a:r>
                        <a:rPr lang="en-US" sz="1400" b="0" i="0" dirty="0">
                          <a:latin typeface="Montserrat" charset="0"/>
                          <a:ea typeface="Montserrat" charset="0"/>
                          <a:cs typeface="Montserrat" charset="0"/>
                        </a:rPr>
                        <a:t>40</a:t>
                      </a:r>
                    </a:p>
                  </a:txBody>
                  <a:tcPr anchor="ctr">
                    <a:solidFill>
                      <a:srgbClr val="8BD5DE"/>
                    </a:solidFill>
                  </a:tcPr>
                </a:tc>
                <a:tc>
                  <a:txBody>
                    <a:bodyPr/>
                    <a:lstStyle/>
                    <a:p>
                      <a:pPr algn="ctr"/>
                      <a:r>
                        <a:rPr lang="en-US" sz="1400" b="0" i="0" dirty="0">
                          <a:latin typeface="Montserrat" charset="0"/>
                          <a:ea typeface="Montserrat" charset="0"/>
                          <a:cs typeface="Montserrat" charset="0"/>
                        </a:rPr>
                        <a:t>300</a:t>
                      </a:r>
                    </a:p>
                  </a:txBody>
                  <a:tcPr anchor="ctr">
                    <a:solidFill>
                      <a:srgbClr val="8BD5DE"/>
                    </a:solidFill>
                  </a:tcPr>
                </a:tc>
                <a:extLst>
                  <a:ext uri="{0D108BD9-81ED-4DB2-BD59-A6C34878D82A}">
                    <a16:rowId xmlns:a16="http://schemas.microsoft.com/office/drawing/2014/main" xmlns="" val="10002"/>
                  </a:ext>
                </a:extLst>
              </a:tr>
              <a:tr h="380468">
                <a:tc>
                  <a:txBody>
                    <a:bodyPr/>
                    <a:lstStyle/>
                    <a:p>
                      <a:pPr algn="ctr"/>
                      <a:r>
                        <a:rPr lang="en-US" sz="1400" b="0" i="0" dirty="0">
                          <a:latin typeface="Montserrat" charset="0"/>
                          <a:ea typeface="Montserrat" charset="0"/>
                          <a:cs typeface="Montserrat" charset="0"/>
                        </a:rPr>
                        <a:t>4</a:t>
                      </a:r>
                    </a:p>
                  </a:txBody>
                  <a:tcPr anchor="ctr">
                    <a:solidFill>
                      <a:srgbClr val="42C4D0"/>
                    </a:solidFill>
                  </a:tcPr>
                </a:tc>
                <a:tc>
                  <a:txBody>
                    <a:bodyPr/>
                    <a:lstStyle/>
                    <a:p>
                      <a:pPr algn="ctr"/>
                      <a:r>
                        <a:rPr lang="en-US" sz="1400" b="0" i="0" dirty="0">
                          <a:latin typeface="Montserrat" charset="0"/>
                          <a:ea typeface="Montserrat" charset="0"/>
                          <a:cs typeface="Montserrat" charset="0"/>
                        </a:rPr>
                        <a:t>80</a:t>
                      </a:r>
                    </a:p>
                  </a:txBody>
                  <a:tcPr anchor="ctr">
                    <a:solidFill>
                      <a:srgbClr val="42C4D0"/>
                    </a:solidFill>
                  </a:tcPr>
                </a:tc>
                <a:tc>
                  <a:txBody>
                    <a:bodyPr/>
                    <a:lstStyle/>
                    <a:p>
                      <a:pPr algn="ctr"/>
                      <a:r>
                        <a:rPr lang="en-US" sz="1400" b="0" i="0" dirty="0">
                          <a:latin typeface="Montserrat" charset="0"/>
                          <a:ea typeface="Montserrat" charset="0"/>
                          <a:cs typeface="Montserrat" charset="0"/>
                        </a:rPr>
                        <a:t>600</a:t>
                      </a:r>
                    </a:p>
                  </a:txBody>
                  <a:tcPr anchor="ctr">
                    <a:solidFill>
                      <a:srgbClr val="42C4D0"/>
                    </a:solidFill>
                  </a:tcPr>
                </a:tc>
                <a:extLst>
                  <a:ext uri="{0D108BD9-81ED-4DB2-BD59-A6C34878D82A}">
                    <a16:rowId xmlns:a16="http://schemas.microsoft.com/office/drawing/2014/main" xmlns="" val="10003"/>
                  </a:ext>
                </a:extLst>
              </a:tr>
              <a:tr h="380468">
                <a:tc>
                  <a:txBody>
                    <a:bodyPr/>
                    <a:lstStyle/>
                    <a:p>
                      <a:pPr algn="ctr"/>
                      <a:r>
                        <a:rPr lang="en-US" sz="1400" b="0" i="0" dirty="0">
                          <a:latin typeface="Montserrat" charset="0"/>
                          <a:ea typeface="Montserrat" charset="0"/>
                          <a:cs typeface="Montserrat" charset="0"/>
                        </a:rPr>
                        <a:t>8</a:t>
                      </a:r>
                    </a:p>
                  </a:txBody>
                  <a:tcPr anchor="ctr">
                    <a:solidFill>
                      <a:srgbClr val="8BD5DE"/>
                    </a:solidFill>
                  </a:tcPr>
                </a:tc>
                <a:tc>
                  <a:txBody>
                    <a:bodyPr/>
                    <a:lstStyle/>
                    <a:p>
                      <a:pPr algn="ctr"/>
                      <a:r>
                        <a:rPr lang="en-US" sz="1400" b="0" i="0" dirty="0">
                          <a:latin typeface="Montserrat" charset="0"/>
                          <a:ea typeface="Montserrat" charset="0"/>
                          <a:cs typeface="Montserrat" charset="0"/>
                        </a:rPr>
                        <a:t>160</a:t>
                      </a:r>
                    </a:p>
                  </a:txBody>
                  <a:tcPr anchor="ctr">
                    <a:solidFill>
                      <a:srgbClr val="8BD5DE"/>
                    </a:solidFill>
                  </a:tcPr>
                </a:tc>
                <a:tc>
                  <a:txBody>
                    <a:bodyPr/>
                    <a:lstStyle/>
                    <a:p>
                      <a:pPr algn="ctr"/>
                      <a:r>
                        <a:rPr lang="en-US" sz="1400" b="0" i="0" dirty="0">
                          <a:latin typeface="Montserrat" charset="0"/>
                          <a:ea typeface="Montserrat" charset="0"/>
                          <a:cs typeface="Montserrat" charset="0"/>
                        </a:rPr>
                        <a:t>1,200</a:t>
                      </a:r>
                    </a:p>
                  </a:txBody>
                  <a:tcPr anchor="ctr">
                    <a:solidFill>
                      <a:srgbClr val="8BD5DE"/>
                    </a:solidFill>
                  </a:tcPr>
                </a:tc>
                <a:extLst>
                  <a:ext uri="{0D108BD9-81ED-4DB2-BD59-A6C34878D82A}">
                    <a16:rowId xmlns:a16="http://schemas.microsoft.com/office/drawing/2014/main" xmlns="" val="10004"/>
                  </a:ext>
                </a:extLst>
              </a:tr>
              <a:tr h="380468">
                <a:tc>
                  <a:txBody>
                    <a:bodyPr/>
                    <a:lstStyle/>
                    <a:p>
                      <a:pPr algn="ctr"/>
                      <a:r>
                        <a:rPr lang="en-US" sz="1400" b="0" i="0" dirty="0">
                          <a:latin typeface="Montserrat" charset="0"/>
                          <a:ea typeface="Montserrat" charset="0"/>
                          <a:cs typeface="Montserrat" charset="0"/>
                        </a:rPr>
                        <a:t>16</a:t>
                      </a:r>
                    </a:p>
                  </a:txBody>
                  <a:tcPr anchor="ctr">
                    <a:solidFill>
                      <a:srgbClr val="42C4D0"/>
                    </a:solidFill>
                  </a:tcPr>
                </a:tc>
                <a:tc>
                  <a:txBody>
                    <a:bodyPr/>
                    <a:lstStyle/>
                    <a:p>
                      <a:pPr algn="ctr"/>
                      <a:r>
                        <a:rPr lang="en-US" sz="1400" b="0" i="0" dirty="0">
                          <a:latin typeface="Montserrat" charset="0"/>
                          <a:ea typeface="Montserrat" charset="0"/>
                          <a:cs typeface="Montserrat" charset="0"/>
                        </a:rPr>
                        <a:t>320</a:t>
                      </a:r>
                    </a:p>
                  </a:txBody>
                  <a:tcPr anchor="ctr">
                    <a:solidFill>
                      <a:srgbClr val="42C4D0"/>
                    </a:solidFill>
                  </a:tcPr>
                </a:tc>
                <a:tc>
                  <a:txBody>
                    <a:bodyPr/>
                    <a:lstStyle/>
                    <a:p>
                      <a:pPr algn="ctr"/>
                      <a:r>
                        <a:rPr lang="en-US" sz="1400" b="0" i="0" dirty="0">
                          <a:latin typeface="Montserrat" charset="0"/>
                          <a:ea typeface="Montserrat" charset="0"/>
                          <a:cs typeface="Montserrat" charset="0"/>
                        </a:rPr>
                        <a:t>2,400</a:t>
                      </a:r>
                    </a:p>
                  </a:txBody>
                  <a:tcPr anchor="ctr">
                    <a:solidFill>
                      <a:srgbClr val="42C4D0"/>
                    </a:solidFill>
                  </a:tcPr>
                </a:tc>
                <a:extLst>
                  <a:ext uri="{0D108BD9-81ED-4DB2-BD59-A6C34878D82A}">
                    <a16:rowId xmlns:a16="http://schemas.microsoft.com/office/drawing/2014/main" xmlns="" val="10005"/>
                  </a:ext>
                </a:extLst>
              </a:tr>
              <a:tr h="380468">
                <a:tc>
                  <a:txBody>
                    <a:bodyPr/>
                    <a:lstStyle/>
                    <a:p>
                      <a:pPr algn="ctr"/>
                      <a:r>
                        <a:rPr lang="en-US" sz="1400" b="0" i="0" dirty="0">
                          <a:latin typeface="Montserrat" charset="0"/>
                          <a:ea typeface="Montserrat" charset="0"/>
                          <a:cs typeface="Montserrat" charset="0"/>
                        </a:rPr>
                        <a:t>32</a:t>
                      </a:r>
                    </a:p>
                  </a:txBody>
                  <a:tcPr anchor="ctr">
                    <a:solidFill>
                      <a:srgbClr val="8BD5DE"/>
                    </a:solidFill>
                  </a:tcPr>
                </a:tc>
                <a:tc>
                  <a:txBody>
                    <a:bodyPr/>
                    <a:lstStyle/>
                    <a:p>
                      <a:pPr algn="ctr"/>
                      <a:r>
                        <a:rPr lang="en-US" sz="1400" b="0" i="0" dirty="0">
                          <a:latin typeface="Montserrat" charset="0"/>
                          <a:ea typeface="Montserrat" charset="0"/>
                          <a:cs typeface="Montserrat" charset="0"/>
                        </a:rPr>
                        <a:t>640</a:t>
                      </a:r>
                    </a:p>
                  </a:txBody>
                  <a:tcPr anchor="ctr">
                    <a:solidFill>
                      <a:srgbClr val="8BD5DE"/>
                    </a:solidFill>
                  </a:tcPr>
                </a:tc>
                <a:tc>
                  <a:txBody>
                    <a:bodyPr/>
                    <a:lstStyle/>
                    <a:p>
                      <a:pPr algn="ctr"/>
                      <a:r>
                        <a:rPr lang="en-US" sz="1400" b="0" i="0" dirty="0">
                          <a:latin typeface="Montserrat" charset="0"/>
                          <a:ea typeface="Montserrat" charset="0"/>
                          <a:cs typeface="Montserrat" charset="0"/>
                        </a:rPr>
                        <a:t>4,800</a:t>
                      </a:r>
                    </a:p>
                  </a:txBody>
                  <a:tcPr anchor="ctr">
                    <a:solidFill>
                      <a:srgbClr val="8BD5DE"/>
                    </a:solidFill>
                  </a:tcPr>
                </a:tc>
                <a:extLst>
                  <a:ext uri="{0D108BD9-81ED-4DB2-BD59-A6C34878D82A}">
                    <a16:rowId xmlns:a16="http://schemas.microsoft.com/office/drawing/2014/main" xmlns="" val="10006"/>
                  </a:ext>
                </a:extLst>
              </a:tr>
            </a:tbl>
          </a:graphicData>
        </a:graphic>
      </p:graphicFrame>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7876" t="16125" r="12464" b="-891"/>
          <a:stretch/>
        </p:blipFill>
        <p:spPr>
          <a:xfrm>
            <a:off x="7392144" y="0"/>
            <a:ext cx="4824536" cy="6957392"/>
          </a:xfrm>
          <a:prstGeom prst="rect">
            <a:avLst/>
          </a:prstGeom>
        </p:spPr>
      </p:pic>
      <p:sp>
        <p:nvSpPr>
          <p:cNvPr id="11" name="Rectangle 10"/>
          <p:cNvSpPr/>
          <p:nvPr/>
        </p:nvSpPr>
        <p:spPr>
          <a:xfrm>
            <a:off x="670626" y="5013176"/>
            <a:ext cx="6289470" cy="360040"/>
          </a:xfrm>
          <a:prstGeom prst="rect">
            <a:avLst/>
          </a:prstGeom>
        </p:spPr>
        <p:txBody>
          <a:bodyPr wrap="square">
            <a:noAutofit/>
          </a:bodyPr>
          <a:lstStyle/>
          <a:p>
            <a:pPr>
              <a:tabLst>
                <a:tab pos="333375" algn="r"/>
                <a:tab pos="455613" algn="l"/>
              </a:tabLst>
            </a:pPr>
            <a:r>
              <a:rPr lang="en-US" sz="1400" dirty="0">
                <a:solidFill>
                  <a:srgbClr val="4D4D4C"/>
                </a:solidFill>
                <a:latin typeface="Montserrat" charset="0"/>
                <a:ea typeface="Montserrat" charset="0"/>
                <a:cs typeface="Montserrat" charset="0"/>
              </a:rPr>
              <a:t>Commissions: $9,300 x 7% = $650</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4147" t="17" r="26540" b="-17"/>
          <a:stretch/>
        </p:blipFill>
        <p:spPr>
          <a:xfrm>
            <a:off x="6456040" y="0"/>
            <a:ext cx="5735960" cy="6858000"/>
          </a:xfrm>
          <a:prstGeom prst="rect">
            <a:avLst/>
          </a:prstGeom>
        </p:spPr>
      </p:pic>
    </p:spTree>
    <p:extLst>
      <p:ext uri="{BB962C8B-B14F-4D97-AF65-F5344CB8AC3E}">
        <p14:creationId xmlns:p14="http://schemas.microsoft.com/office/powerpoint/2010/main" val="110784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5832648" cy="553998"/>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Residual Compensation</a:t>
            </a:r>
          </a:p>
        </p:txBody>
      </p:sp>
      <p:sp>
        <p:nvSpPr>
          <p:cNvPr id="7" name="Rectangle 6"/>
          <p:cNvSpPr/>
          <p:nvPr/>
        </p:nvSpPr>
        <p:spPr>
          <a:xfrm>
            <a:off x="670626" y="1717174"/>
            <a:ext cx="5580620" cy="327309"/>
          </a:xfrm>
          <a:prstGeom prst="rect">
            <a:avLst/>
          </a:prstGeom>
        </p:spPr>
        <p:txBody>
          <a:bodyPr wrap="square">
            <a:noAutofit/>
          </a:bodyPr>
          <a:lstStyle/>
          <a:p>
            <a:pPr>
              <a:tabLst>
                <a:tab pos="333375" algn="r"/>
                <a:tab pos="455613" algn="l"/>
              </a:tabLst>
            </a:pPr>
            <a:r>
              <a:rPr lang="en-US" sz="1800" dirty="0">
                <a:solidFill>
                  <a:srgbClr val="4D4D4C"/>
                </a:solidFill>
                <a:latin typeface="Montserrat" charset="0"/>
                <a:ea typeface="Montserrat" charset="0"/>
                <a:cs typeface="Montserrat" charset="0"/>
              </a:rPr>
              <a:t>Example 2*</a:t>
            </a: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04808515"/>
              </p:ext>
            </p:extLst>
          </p:nvPr>
        </p:nvGraphicFramePr>
        <p:xfrm>
          <a:off x="681904" y="2215294"/>
          <a:ext cx="4572000" cy="3131166"/>
        </p:xfrm>
        <a:graphic>
          <a:graphicData uri="http://schemas.openxmlformats.org/drawingml/2006/table">
            <a:tbl>
              <a:tblPr firstRow="1" bandRow="1">
                <a:tableStyleId>{21E4AEA4-8DFA-4A89-87EB-49C32662AFE0}</a:tableStyleId>
              </a:tblPr>
              <a:tblGrid>
                <a:gridCol w="1290075">
                  <a:extLst>
                    <a:ext uri="{9D8B030D-6E8A-4147-A177-3AD203B41FA5}">
                      <a16:colId xmlns:a16="http://schemas.microsoft.com/office/drawing/2014/main" xmlns="" val="20000"/>
                    </a:ext>
                  </a:extLst>
                </a:gridCol>
                <a:gridCol w="1880208">
                  <a:extLst>
                    <a:ext uri="{9D8B030D-6E8A-4147-A177-3AD203B41FA5}">
                      <a16:colId xmlns:a16="http://schemas.microsoft.com/office/drawing/2014/main" xmlns="" val="20001"/>
                    </a:ext>
                  </a:extLst>
                </a:gridCol>
                <a:gridCol w="1401717">
                  <a:extLst>
                    <a:ext uri="{9D8B030D-6E8A-4147-A177-3AD203B41FA5}">
                      <a16:colId xmlns:a16="http://schemas.microsoft.com/office/drawing/2014/main" xmlns="" val="20002"/>
                    </a:ext>
                  </a:extLst>
                </a:gridCol>
              </a:tblGrid>
              <a:tr h="467890">
                <a:tc>
                  <a:txBody>
                    <a:bodyPr/>
                    <a:lstStyle/>
                    <a:p>
                      <a:pPr algn="ctr"/>
                      <a:r>
                        <a:rPr lang="en-US" sz="1200" b="0" i="0" dirty="0">
                          <a:latin typeface="Montserrat" charset="0"/>
                          <a:ea typeface="Montserrat" charset="0"/>
                          <a:cs typeface="Montserrat" charset="0"/>
                        </a:rPr>
                        <a:t>Reps</a:t>
                      </a:r>
                    </a:p>
                  </a:txBody>
                  <a:tcPr anchor="b">
                    <a:solidFill>
                      <a:srgbClr val="EF562A"/>
                    </a:solidFill>
                  </a:tcPr>
                </a:tc>
                <a:tc>
                  <a:txBody>
                    <a:bodyPr/>
                    <a:lstStyle/>
                    <a:p>
                      <a:pPr algn="ctr"/>
                      <a:r>
                        <a:rPr lang="en-US" sz="1200" b="0" i="0" dirty="0">
                          <a:latin typeface="Montserrat" charset="0"/>
                          <a:ea typeface="Montserrat" charset="0"/>
                          <a:cs typeface="Montserrat" charset="0"/>
                        </a:rPr>
                        <a:t>Man Hours</a:t>
                      </a:r>
                      <a:br>
                        <a:rPr lang="en-US" sz="1200" b="0" i="0" dirty="0">
                          <a:latin typeface="Montserrat" charset="0"/>
                          <a:ea typeface="Montserrat" charset="0"/>
                          <a:cs typeface="Montserrat" charset="0"/>
                        </a:rPr>
                      </a:br>
                      <a:r>
                        <a:rPr lang="en-US" sz="1200" b="0" i="0" dirty="0">
                          <a:latin typeface="Montserrat" charset="0"/>
                          <a:ea typeface="Montserrat" charset="0"/>
                          <a:cs typeface="Montserrat" charset="0"/>
                        </a:rPr>
                        <a:t>Per Month</a:t>
                      </a:r>
                    </a:p>
                  </a:txBody>
                  <a:tcPr anchor="b">
                    <a:solidFill>
                      <a:srgbClr val="EF562A"/>
                    </a:solidFill>
                  </a:tcPr>
                </a:tc>
                <a:tc>
                  <a:txBody>
                    <a:bodyPr/>
                    <a:lstStyle/>
                    <a:p>
                      <a:pPr algn="ctr"/>
                      <a:endParaRPr lang="en-US" sz="1200" b="0" i="0" dirty="0">
                        <a:latin typeface="Montserrat" charset="0"/>
                        <a:ea typeface="Montserrat" charset="0"/>
                        <a:cs typeface="Montserrat" charset="0"/>
                      </a:endParaRPr>
                    </a:p>
                    <a:p>
                      <a:pPr algn="ctr"/>
                      <a:r>
                        <a:rPr lang="en-US" sz="1200" b="0" i="0" dirty="0">
                          <a:latin typeface="Montserrat" charset="0"/>
                          <a:ea typeface="Montserrat" charset="0"/>
                          <a:cs typeface="Montserrat" charset="0"/>
                        </a:rPr>
                        <a:t>Volume</a:t>
                      </a:r>
                    </a:p>
                  </a:txBody>
                  <a:tcPr>
                    <a:solidFill>
                      <a:srgbClr val="EF562A"/>
                    </a:solidFill>
                  </a:tcPr>
                </a:tc>
                <a:extLst>
                  <a:ext uri="{0D108BD9-81ED-4DB2-BD59-A6C34878D82A}">
                    <a16:rowId xmlns:a16="http://schemas.microsoft.com/office/drawing/2014/main" xmlns="" val="10000"/>
                  </a:ext>
                </a:extLst>
              </a:tr>
              <a:tr h="380468">
                <a:tc>
                  <a:txBody>
                    <a:bodyPr/>
                    <a:lstStyle/>
                    <a:p>
                      <a:pPr algn="ctr"/>
                      <a:r>
                        <a:rPr lang="en-US" sz="1400" b="0" i="0" dirty="0">
                          <a:solidFill>
                            <a:srgbClr val="212121"/>
                          </a:solidFill>
                          <a:latin typeface="Montserrat" charset="0"/>
                          <a:ea typeface="Montserrat" charset="0"/>
                          <a:cs typeface="Montserrat" charset="0"/>
                        </a:rPr>
                        <a:t>Me</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20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150</a:t>
                      </a:r>
                    </a:p>
                  </a:txBody>
                  <a:tcPr anchor="ctr">
                    <a:solidFill>
                      <a:srgbClr val="F9BD38"/>
                    </a:solidFill>
                  </a:tcPr>
                </a:tc>
                <a:extLst>
                  <a:ext uri="{0D108BD9-81ED-4DB2-BD59-A6C34878D82A}">
                    <a16:rowId xmlns:a16="http://schemas.microsoft.com/office/drawing/2014/main" xmlns="" val="10001"/>
                  </a:ext>
                </a:extLst>
              </a:tr>
              <a:tr h="380468">
                <a:tc>
                  <a:txBody>
                    <a:bodyPr/>
                    <a:lstStyle/>
                    <a:p>
                      <a:pPr algn="ctr"/>
                      <a:r>
                        <a:rPr lang="en-US" sz="1400" b="0" i="0" dirty="0">
                          <a:solidFill>
                            <a:srgbClr val="212121"/>
                          </a:solidFill>
                          <a:latin typeface="Montserrat" charset="0"/>
                          <a:ea typeface="Montserrat" charset="0"/>
                          <a:cs typeface="Montserrat" charset="0"/>
                        </a:rPr>
                        <a:t>3</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60</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450</a:t>
                      </a:r>
                    </a:p>
                  </a:txBody>
                  <a:tcPr anchor="ctr">
                    <a:solidFill>
                      <a:srgbClr val="F18237"/>
                    </a:solidFill>
                  </a:tcPr>
                </a:tc>
                <a:extLst>
                  <a:ext uri="{0D108BD9-81ED-4DB2-BD59-A6C34878D82A}">
                    <a16:rowId xmlns:a16="http://schemas.microsoft.com/office/drawing/2014/main" xmlns="" val="10002"/>
                  </a:ext>
                </a:extLst>
              </a:tr>
              <a:tr h="380468">
                <a:tc>
                  <a:txBody>
                    <a:bodyPr/>
                    <a:lstStyle/>
                    <a:p>
                      <a:pPr algn="ctr"/>
                      <a:r>
                        <a:rPr lang="en-US" sz="1400" b="0" i="0" dirty="0">
                          <a:solidFill>
                            <a:srgbClr val="212121"/>
                          </a:solidFill>
                          <a:latin typeface="Montserrat" charset="0"/>
                          <a:ea typeface="Montserrat" charset="0"/>
                          <a:cs typeface="Montserrat" charset="0"/>
                        </a:rPr>
                        <a:t>9</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180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1,350</a:t>
                      </a:r>
                    </a:p>
                  </a:txBody>
                  <a:tcPr anchor="ctr">
                    <a:solidFill>
                      <a:srgbClr val="F9BD38"/>
                    </a:solidFill>
                  </a:tcPr>
                </a:tc>
                <a:extLst>
                  <a:ext uri="{0D108BD9-81ED-4DB2-BD59-A6C34878D82A}">
                    <a16:rowId xmlns:a16="http://schemas.microsoft.com/office/drawing/2014/main" xmlns="" val="10003"/>
                  </a:ext>
                </a:extLst>
              </a:tr>
              <a:tr h="380468">
                <a:tc>
                  <a:txBody>
                    <a:bodyPr/>
                    <a:lstStyle/>
                    <a:p>
                      <a:pPr algn="ctr"/>
                      <a:r>
                        <a:rPr lang="en-US" sz="1400" b="0" i="0" dirty="0">
                          <a:solidFill>
                            <a:srgbClr val="212121"/>
                          </a:solidFill>
                          <a:latin typeface="Montserrat" charset="0"/>
                          <a:ea typeface="Montserrat" charset="0"/>
                          <a:cs typeface="Montserrat" charset="0"/>
                        </a:rPr>
                        <a:t>27</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540</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4,050</a:t>
                      </a:r>
                    </a:p>
                  </a:txBody>
                  <a:tcPr anchor="ctr">
                    <a:solidFill>
                      <a:srgbClr val="F18237"/>
                    </a:solidFill>
                  </a:tcPr>
                </a:tc>
                <a:extLst>
                  <a:ext uri="{0D108BD9-81ED-4DB2-BD59-A6C34878D82A}">
                    <a16:rowId xmlns:a16="http://schemas.microsoft.com/office/drawing/2014/main" xmlns="" val="10004"/>
                  </a:ext>
                </a:extLst>
              </a:tr>
              <a:tr h="380468">
                <a:tc>
                  <a:txBody>
                    <a:bodyPr/>
                    <a:lstStyle/>
                    <a:p>
                      <a:pPr algn="ctr"/>
                      <a:r>
                        <a:rPr lang="en-US" sz="1400" b="0" i="0" dirty="0">
                          <a:solidFill>
                            <a:srgbClr val="212121"/>
                          </a:solidFill>
                          <a:latin typeface="Montserrat" charset="0"/>
                          <a:ea typeface="Montserrat" charset="0"/>
                          <a:cs typeface="Montserrat" charset="0"/>
                        </a:rPr>
                        <a:t>81</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1,620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12,150</a:t>
                      </a:r>
                    </a:p>
                  </a:txBody>
                  <a:tcPr anchor="ctr">
                    <a:solidFill>
                      <a:srgbClr val="F9BD38"/>
                    </a:solidFill>
                  </a:tcPr>
                </a:tc>
                <a:extLst>
                  <a:ext uri="{0D108BD9-81ED-4DB2-BD59-A6C34878D82A}">
                    <a16:rowId xmlns:a16="http://schemas.microsoft.com/office/drawing/2014/main" xmlns="" val="10005"/>
                  </a:ext>
                </a:extLst>
              </a:tr>
              <a:tr h="380468">
                <a:tc>
                  <a:txBody>
                    <a:bodyPr/>
                    <a:lstStyle/>
                    <a:p>
                      <a:pPr algn="ctr"/>
                      <a:r>
                        <a:rPr lang="en-US" sz="1400" b="0" i="0" dirty="0">
                          <a:solidFill>
                            <a:srgbClr val="212121"/>
                          </a:solidFill>
                          <a:latin typeface="Montserrat" charset="0"/>
                          <a:ea typeface="Montserrat" charset="0"/>
                          <a:cs typeface="Montserrat" charset="0"/>
                        </a:rPr>
                        <a:t>243</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4,860</a:t>
                      </a:r>
                    </a:p>
                  </a:txBody>
                  <a:tcPr anchor="ctr">
                    <a:solidFill>
                      <a:srgbClr val="F18237"/>
                    </a:solidFill>
                  </a:tcPr>
                </a:tc>
                <a:tc>
                  <a:txBody>
                    <a:bodyPr/>
                    <a:lstStyle/>
                    <a:p>
                      <a:pPr algn="ctr"/>
                      <a:r>
                        <a:rPr lang="en-US" sz="1400" b="0" i="0" dirty="0">
                          <a:solidFill>
                            <a:srgbClr val="212121"/>
                          </a:solidFill>
                          <a:latin typeface="Montserrat" charset="0"/>
                          <a:ea typeface="Montserrat" charset="0"/>
                          <a:cs typeface="Montserrat" charset="0"/>
                        </a:rPr>
                        <a:t>36,450</a:t>
                      </a:r>
                    </a:p>
                  </a:txBody>
                  <a:tcPr anchor="ctr">
                    <a:solidFill>
                      <a:srgbClr val="F18237"/>
                    </a:solidFill>
                  </a:tcPr>
                </a:tc>
                <a:extLst>
                  <a:ext uri="{0D108BD9-81ED-4DB2-BD59-A6C34878D82A}">
                    <a16:rowId xmlns:a16="http://schemas.microsoft.com/office/drawing/2014/main" xmlns="" val="10006"/>
                  </a:ext>
                </a:extLst>
              </a:tr>
              <a:tr h="380468">
                <a:tc>
                  <a:txBody>
                    <a:bodyPr/>
                    <a:lstStyle/>
                    <a:p>
                      <a:pPr algn="ctr"/>
                      <a:r>
                        <a:rPr lang="en-US" sz="1400" b="0" i="0" dirty="0">
                          <a:solidFill>
                            <a:srgbClr val="212121"/>
                          </a:solidFill>
                          <a:latin typeface="Montserrat" charset="0"/>
                          <a:ea typeface="Montserrat" charset="0"/>
                          <a:cs typeface="Montserrat" charset="0"/>
                        </a:rPr>
                        <a:t>363</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7,280</a:t>
                      </a:r>
                    </a:p>
                  </a:txBody>
                  <a:tcPr anchor="ctr">
                    <a:solidFill>
                      <a:srgbClr val="F9BD38"/>
                    </a:solidFill>
                  </a:tcPr>
                </a:tc>
                <a:tc>
                  <a:txBody>
                    <a:bodyPr/>
                    <a:lstStyle/>
                    <a:p>
                      <a:pPr algn="ctr"/>
                      <a:r>
                        <a:rPr lang="en-US" sz="1400" b="0" i="0" dirty="0">
                          <a:solidFill>
                            <a:srgbClr val="212121"/>
                          </a:solidFill>
                          <a:latin typeface="Montserrat" charset="0"/>
                          <a:ea typeface="Montserrat" charset="0"/>
                          <a:cs typeface="Montserrat" charset="0"/>
                        </a:rPr>
                        <a:t>$54,450</a:t>
                      </a:r>
                    </a:p>
                  </a:txBody>
                  <a:tcPr anchor="ctr">
                    <a:solidFill>
                      <a:srgbClr val="F9BD38"/>
                    </a:solidFill>
                  </a:tcPr>
                </a:tc>
                <a:extLst>
                  <a:ext uri="{0D108BD9-81ED-4DB2-BD59-A6C34878D82A}">
                    <a16:rowId xmlns:a16="http://schemas.microsoft.com/office/drawing/2014/main" xmlns="" val="10007"/>
                  </a:ext>
                </a:extLst>
              </a:tr>
            </a:tbl>
          </a:graphicData>
        </a:graphic>
      </p:graphicFrame>
      <p:sp>
        <p:nvSpPr>
          <p:cNvPr id="10" name="Rectangle 9"/>
          <p:cNvSpPr/>
          <p:nvPr/>
        </p:nvSpPr>
        <p:spPr>
          <a:xfrm>
            <a:off x="670626" y="5373216"/>
            <a:ext cx="6289470" cy="360040"/>
          </a:xfrm>
          <a:prstGeom prst="rect">
            <a:avLst/>
          </a:prstGeom>
        </p:spPr>
        <p:txBody>
          <a:bodyPr wrap="square">
            <a:noAutofit/>
          </a:bodyPr>
          <a:lstStyle/>
          <a:p>
            <a:pPr>
              <a:tabLst>
                <a:tab pos="333375" algn="r"/>
                <a:tab pos="455613" algn="l"/>
              </a:tabLst>
            </a:pPr>
            <a:r>
              <a:rPr lang="en-US" sz="1400" dirty="0">
                <a:solidFill>
                  <a:srgbClr val="4D4D4C"/>
                </a:solidFill>
                <a:latin typeface="Montserrat" charset="0"/>
                <a:ea typeface="Montserrat" charset="0"/>
                <a:cs typeface="Montserrat" charset="0"/>
              </a:rPr>
              <a:t>Commissions: $54,450 x 7% = $3,800</a:t>
            </a:r>
          </a:p>
        </p:txBody>
      </p:sp>
      <p:sp>
        <p:nvSpPr>
          <p:cNvPr id="11" name="TextBox 10"/>
          <p:cNvSpPr txBox="1"/>
          <p:nvPr/>
        </p:nvSpPr>
        <p:spPr>
          <a:xfrm>
            <a:off x="681903" y="5605605"/>
            <a:ext cx="6400802" cy="707886"/>
          </a:xfrm>
          <a:prstGeom prst="rect">
            <a:avLst/>
          </a:prstGeom>
          <a:noFill/>
        </p:spPr>
        <p:txBody>
          <a:bodyPr wrap="square" rtlCol="0">
            <a:spAutoFit/>
          </a:bodyPr>
          <a:lstStyle/>
          <a:p>
            <a:r>
              <a:rPr lang="en-US" sz="800" dirty="0">
                <a:solidFill>
                  <a:srgbClr val="4D4D4C"/>
                </a:solidFill>
                <a:latin typeface="Montserrat" charset="0"/>
                <a:ea typeface="Montserrat" charset="0"/>
                <a:cs typeface="Montserrat" charset="0"/>
              </a:rPr>
              <a:t>*Assumptions</a:t>
            </a:r>
          </a:p>
          <a:p>
            <a:pPr marL="228600" indent="-228600">
              <a:buFont typeface="+mj-lt"/>
              <a:buAutoNum type="arabicPeriod"/>
            </a:pPr>
            <a:r>
              <a:rPr lang="en-US" sz="800" dirty="0">
                <a:solidFill>
                  <a:srgbClr val="4D4D4C"/>
                </a:solidFill>
                <a:latin typeface="Montserrat" charset="0"/>
                <a:ea typeface="Montserrat" charset="0"/>
                <a:cs typeface="Montserrat" charset="0"/>
              </a:rPr>
              <a:t>$150 Average Order per month</a:t>
            </a:r>
          </a:p>
          <a:p>
            <a:pPr marL="228600" indent="-228600">
              <a:buFont typeface="+mj-lt"/>
              <a:buAutoNum type="arabicPeriod"/>
            </a:pPr>
            <a:r>
              <a:rPr lang="en-US" sz="800" dirty="0">
                <a:solidFill>
                  <a:srgbClr val="4D4D4C"/>
                </a:solidFill>
                <a:latin typeface="Montserrat" charset="0"/>
                <a:ea typeface="Montserrat" charset="0"/>
                <a:cs typeface="Montserrat" charset="0"/>
              </a:rPr>
              <a:t>5 Hours per week = 20 hours per month</a:t>
            </a:r>
          </a:p>
          <a:p>
            <a:pPr marL="228600" indent="-228600">
              <a:buFont typeface="+mj-lt"/>
              <a:buAutoNum type="arabicPeriod"/>
            </a:pPr>
            <a:r>
              <a:rPr lang="en-US" sz="800" dirty="0">
                <a:solidFill>
                  <a:srgbClr val="4D4D4C"/>
                </a:solidFill>
                <a:latin typeface="Montserrat" charset="0"/>
                <a:ea typeface="Montserrat" charset="0"/>
                <a:cs typeface="Montserrat" charset="0"/>
              </a:rPr>
              <a:t>7% Average commission</a:t>
            </a:r>
          </a:p>
          <a:p>
            <a:pPr marL="228600" indent="-228600">
              <a:buFont typeface="+mj-lt"/>
              <a:buAutoNum type="arabicPeriod"/>
            </a:pPr>
            <a:r>
              <a:rPr lang="en-US" sz="800" dirty="0">
                <a:solidFill>
                  <a:srgbClr val="4D4D4C"/>
                </a:solidFill>
                <a:latin typeface="Montserrat" charset="0"/>
                <a:ea typeface="Montserrat" charset="0"/>
                <a:cs typeface="Montserrat" charset="0"/>
              </a:rPr>
              <a:t>Commissions on 5 levels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44306"/>
          <a:stretch/>
        </p:blipFill>
        <p:spPr>
          <a:xfrm>
            <a:off x="6467317" y="0"/>
            <a:ext cx="5752187" cy="6885384"/>
          </a:xfrm>
          <a:prstGeom prst="rect">
            <a:avLst/>
          </a:prstGeom>
        </p:spPr>
      </p:pic>
    </p:spTree>
    <p:extLst>
      <p:ext uri="{BB962C8B-B14F-4D97-AF65-F5344CB8AC3E}">
        <p14:creationId xmlns:p14="http://schemas.microsoft.com/office/powerpoint/2010/main" val="245779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b="32902"/>
          <a:stretch/>
        </p:blipFill>
        <p:spPr>
          <a:xfrm>
            <a:off x="6600056" y="0"/>
            <a:ext cx="4586818" cy="6858000"/>
          </a:xfrm>
        </p:spPr>
      </p:pic>
      <p:sp>
        <p:nvSpPr>
          <p:cNvPr id="10" name="TextBox 9"/>
          <p:cNvSpPr txBox="1"/>
          <p:nvPr/>
        </p:nvSpPr>
        <p:spPr>
          <a:xfrm>
            <a:off x="623393" y="980728"/>
            <a:ext cx="4402167" cy="553998"/>
          </a:xfrm>
          <a:prstGeom prst="rect">
            <a:avLst/>
          </a:prstGeom>
          <a:noFill/>
        </p:spPr>
        <p:txBody>
          <a:bodyPr wrap="none" rtlCol="0">
            <a:spAutoFit/>
          </a:bodyPr>
          <a:lstStyle/>
          <a:p>
            <a:pPr>
              <a:lnSpc>
                <a:spcPct val="80000"/>
              </a:lnSpc>
            </a:pPr>
            <a:r>
              <a:rPr lang="id-ID" sz="3750" b="1" dirty="0">
                <a:solidFill>
                  <a:srgbClr val="4D4D4C"/>
                </a:solidFill>
                <a:latin typeface="Arial Bold" charset="0"/>
              </a:rPr>
              <a:t>The </a:t>
            </a:r>
            <a:r>
              <a:rPr lang="id-ID" sz="3750" b="1" dirty="0" err="1">
                <a:solidFill>
                  <a:srgbClr val="4D4D4C"/>
                </a:solidFill>
                <a:latin typeface="Arial Bold" charset="0"/>
              </a:rPr>
              <a:t>Gig</a:t>
            </a:r>
            <a:r>
              <a:rPr lang="id-ID" sz="3750" b="1" dirty="0">
                <a:solidFill>
                  <a:srgbClr val="4D4D4C"/>
                </a:solidFill>
                <a:latin typeface="Arial Bold" charset="0"/>
              </a:rPr>
              <a:t> </a:t>
            </a:r>
            <a:r>
              <a:rPr lang="id-ID" sz="3750" b="1" dirty="0" err="1">
                <a:solidFill>
                  <a:srgbClr val="4D4D4C"/>
                </a:solidFill>
                <a:latin typeface="Arial Bold" charset="0"/>
              </a:rPr>
              <a:t>Economy</a:t>
            </a:r>
            <a:endParaRPr lang="id-ID" sz="3750" b="1" dirty="0">
              <a:solidFill>
                <a:srgbClr val="4D4D4C"/>
              </a:solidFill>
              <a:latin typeface="Arial Bold" charset="0"/>
            </a:endParaRPr>
          </a:p>
        </p:txBody>
      </p:sp>
      <p:sp>
        <p:nvSpPr>
          <p:cNvPr id="11" name="Rectangle 10"/>
          <p:cNvSpPr/>
          <p:nvPr/>
        </p:nvSpPr>
        <p:spPr>
          <a:xfrm>
            <a:off x="659396" y="2069366"/>
            <a:ext cx="4860540" cy="3951922"/>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In the Gig Economy traditional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“Corporate” long term jobs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are vanishing</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But short and flexible opportunities are growing</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Currently 1 out of 3 of us work as part of the Gig Economy</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By 2020 </a:t>
            </a:r>
            <a:r>
              <a:rPr lang="en-US" sz="1800" b="1" dirty="0">
                <a:solidFill>
                  <a:srgbClr val="4D4D4C"/>
                </a:solidFill>
                <a:latin typeface="Montserrat" charset="0"/>
                <a:ea typeface="Montserrat" charset="0"/>
                <a:cs typeface="Montserrat" charset="0"/>
              </a:rPr>
              <a:t>half</a:t>
            </a:r>
            <a:r>
              <a:rPr lang="en-US" sz="1800" dirty="0">
                <a:solidFill>
                  <a:srgbClr val="4D4D4C"/>
                </a:solidFill>
                <a:latin typeface="Montserrat" charset="0"/>
                <a:ea typeface="Montserrat" charset="0"/>
                <a:cs typeface="Montserrat" charset="0"/>
              </a:rPr>
              <a:t> of all of us will work as a part of the Gig Economy</a:t>
            </a:r>
          </a:p>
        </p:txBody>
      </p:sp>
      <p:sp>
        <p:nvSpPr>
          <p:cNvPr id="12" name="Rectangle 11"/>
          <p:cNvSpPr/>
          <p:nvPr/>
        </p:nvSpPr>
        <p:spPr bwMode="auto">
          <a:xfrm>
            <a:off x="695326" y="171825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7" name="Picture Placeholder 2"/>
          <p:cNvPicPr>
            <a:picLocks noChangeAspect="1"/>
          </p:cNvPicPr>
          <p:nvPr/>
        </p:nvPicPr>
        <p:blipFill rotWithShape="1">
          <a:blip r:embed="rId3">
            <a:extLst>
              <a:ext uri="{28A0092B-C50C-407E-A947-70E740481C1C}">
                <a14:useLocalDpi xmlns:a14="http://schemas.microsoft.com/office/drawing/2010/main" val="0"/>
              </a:ext>
            </a:extLst>
          </a:blip>
          <a:srcRect t="66225" b="8680"/>
          <a:stretch/>
        </p:blipFill>
        <p:spPr>
          <a:xfrm>
            <a:off x="6600056" y="4293096"/>
            <a:ext cx="4586818" cy="2564904"/>
          </a:xfrm>
          <a:prstGeom prst="rect">
            <a:avLst/>
          </a:prstGeom>
          <a:solidFill>
            <a:schemeClr val="accent5"/>
          </a:solidFill>
        </p:spPr>
      </p:pic>
    </p:spTree>
    <p:extLst>
      <p:ext uri="{BB962C8B-B14F-4D97-AF65-F5344CB8AC3E}">
        <p14:creationId xmlns:p14="http://schemas.microsoft.com/office/powerpoint/2010/main" val="123380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698" y="1878781"/>
            <a:ext cx="8230998" cy="4574555"/>
          </a:xfrm>
          <a:prstGeom prst="rect">
            <a:avLst/>
          </a:prstGeom>
        </p:spPr>
      </p:pic>
      <p:sp>
        <p:nvSpPr>
          <p:cNvPr id="3" name="TextBox 2"/>
          <p:cNvSpPr txBox="1"/>
          <p:nvPr/>
        </p:nvSpPr>
        <p:spPr>
          <a:xfrm>
            <a:off x="623392" y="1063769"/>
            <a:ext cx="6336704" cy="553998"/>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Spa &amp; Beauty</a:t>
            </a:r>
          </a:p>
        </p:txBody>
      </p:sp>
      <p:sp>
        <p:nvSpPr>
          <p:cNvPr id="8" name="Rectangle 7"/>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10" name="Rectangle 9"/>
          <p:cNvSpPr/>
          <p:nvPr/>
        </p:nvSpPr>
        <p:spPr>
          <a:xfrm>
            <a:off x="659396" y="2188478"/>
            <a:ext cx="3996444" cy="664458"/>
          </a:xfrm>
          <a:prstGeom prst="rect">
            <a:avLst/>
          </a:prstGeom>
        </p:spPr>
        <p:txBody>
          <a:bodyPr wrap="square">
            <a:noAutofit/>
          </a:bodyPr>
          <a:lstStyle/>
          <a:p>
            <a:r>
              <a:rPr lang="en-US" sz="1800" dirty="0">
                <a:solidFill>
                  <a:srgbClr val="4D4D4C"/>
                </a:solidFill>
                <a:latin typeface="Montserrat" panose="00000500000000000000" pitchFamily="50" charset="0"/>
              </a:rPr>
              <a:t>Essential Oils CEO Mega Pak </a:t>
            </a: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3651660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extBox 2"/>
          <p:cNvSpPr txBox="1"/>
          <p:nvPr/>
        </p:nvSpPr>
        <p:spPr>
          <a:xfrm>
            <a:off x="623392" y="1063769"/>
            <a:ext cx="4392488" cy="553998"/>
          </a:xfrm>
          <a:prstGeom prst="rect">
            <a:avLst/>
          </a:prstGeom>
          <a:noFill/>
        </p:spPr>
        <p:txBody>
          <a:bodyPr wrap="square" rtlCol="0">
            <a:spAutoFit/>
          </a:bodyPr>
          <a:lstStyle/>
          <a:p>
            <a:pPr>
              <a:lnSpc>
                <a:spcPct val="80000"/>
              </a:lnSpc>
            </a:pPr>
            <a:r>
              <a:rPr lang="en-US" sz="3750" b="1" dirty="0" err="1">
                <a:solidFill>
                  <a:srgbClr val="4D4D4C"/>
                </a:solidFill>
                <a:latin typeface="Arial Bold" charset="0"/>
              </a:rPr>
              <a:t>Jewellery</a:t>
            </a:r>
            <a:endParaRPr lang="en-US" sz="3750" b="1" dirty="0">
              <a:solidFill>
                <a:srgbClr val="4D4D4C"/>
              </a:solidFill>
              <a:latin typeface="Arial Bold" charset="0"/>
            </a:endParaRPr>
          </a:p>
        </p:txBody>
      </p:sp>
      <p:sp>
        <p:nvSpPr>
          <p:cNvPr id="5" name="Rectangle 4"/>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en-NZ" sz="1200" dirty="0"/>
          </a:p>
          <a:p>
            <a:pPr algn="ctr"/>
            <a:endParaRPr lang="id-ID" sz="12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26" t="10632" r="1776" b="13423"/>
          <a:stretch/>
        </p:blipFill>
        <p:spPr>
          <a:xfrm>
            <a:off x="5000038" y="1844824"/>
            <a:ext cx="6891166" cy="3960441"/>
          </a:xfrm>
          <a:prstGeom prst="rect">
            <a:avLst/>
          </a:prstGeom>
        </p:spPr>
      </p:pic>
      <p:sp>
        <p:nvSpPr>
          <p:cNvPr id="8" name="Rectangle 7"/>
          <p:cNvSpPr/>
          <p:nvPr/>
        </p:nvSpPr>
        <p:spPr>
          <a:xfrm>
            <a:off x="659396" y="2188478"/>
            <a:ext cx="3996444" cy="664458"/>
          </a:xfrm>
          <a:prstGeom prst="rect">
            <a:avLst/>
          </a:prstGeom>
        </p:spPr>
        <p:txBody>
          <a:bodyPr wrap="square">
            <a:noAutofit/>
          </a:bodyPr>
          <a:lstStyle/>
          <a:p>
            <a:r>
              <a:rPr lang="en-US" sz="1800" dirty="0" err="1">
                <a:solidFill>
                  <a:srgbClr val="4D4D4C"/>
                </a:solidFill>
                <a:latin typeface="Montserrat" panose="00000500000000000000" pitchFamily="50" charset="0"/>
              </a:rPr>
              <a:t>Mialisia</a:t>
            </a:r>
            <a:r>
              <a:rPr lang="en-US" sz="1800" dirty="0">
                <a:solidFill>
                  <a:srgbClr val="4D4D4C"/>
                </a:solidFill>
                <a:latin typeface="Montserrat" panose="00000500000000000000" pitchFamily="50" charset="0"/>
              </a:rPr>
              <a:t> CEO Mega Pack</a:t>
            </a: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566388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1" name="TextBox 10"/>
          <p:cNvSpPr txBox="1"/>
          <p:nvPr/>
        </p:nvSpPr>
        <p:spPr>
          <a:xfrm>
            <a:off x="623392" y="1412776"/>
            <a:ext cx="2739533" cy="1477328"/>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Youngevity</a:t>
            </a:r>
            <a:endParaRPr lang="id-ID" sz="3750" b="1" dirty="0">
              <a:solidFill>
                <a:srgbClr val="4D4D4C"/>
              </a:solidFill>
              <a:latin typeface="Arial Bold" charset="0"/>
            </a:endParaRPr>
          </a:p>
          <a:p>
            <a:pPr>
              <a:lnSpc>
                <a:spcPct val="80000"/>
              </a:lnSpc>
            </a:pPr>
            <a:r>
              <a:rPr lang="id-ID" sz="3750" b="1" dirty="0" err="1">
                <a:solidFill>
                  <a:srgbClr val="4D4D4C"/>
                </a:solidFill>
                <a:latin typeface="Arial Bold" charset="0"/>
              </a:rPr>
              <a:t>Changed</a:t>
            </a:r>
            <a:r>
              <a:rPr lang="id-ID" sz="3750" b="1" dirty="0">
                <a:solidFill>
                  <a:srgbClr val="4D4D4C"/>
                </a:solidFill>
                <a:latin typeface="Arial Bold" charset="0"/>
              </a:rPr>
              <a:t> </a:t>
            </a:r>
            <a:br>
              <a:rPr lang="id-ID" sz="3750" b="1" dirty="0">
                <a:solidFill>
                  <a:srgbClr val="4D4D4C"/>
                </a:solidFill>
                <a:latin typeface="Arial Bold" charset="0"/>
              </a:rPr>
            </a:br>
            <a:r>
              <a:rPr lang="id-ID" sz="3750" b="1" dirty="0">
                <a:solidFill>
                  <a:srgbClr val="4D4D4C"/>
                </a:solidFill>
                <a:latin typeface="Arial Bold" charset="0"/>
              </a:rPr>
              <a:t>My Life</a:t>
            </a:r>
          </a:p>
        </p:txBody>
      </p:sp>
      <p:sp>
        <p:nvSpPr>
          <p:cNvPr id="13" name="Rectangle 12"/>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697"/>
          <a:stretch/>
        </p:blipFill>
        <p:spPr>
          <a:xfrm>
            <a:off x="5303912" y="0"/>
            <a:ext cx="6888088" cy="6858000"/>
          </a:xfrm>
          <a:prstGeom prst="rect">
            <a:avLst/>
          </a:prstGeom>
        </p:spPr>
      </p:pic>
    </p:spTree>
    <p:extLst>
      <p:ext uri="{BB962C8B-B14F-4D97-AF65-F5344CB8AC3E}">
        <p14:creationId xmlns:p14="http://schemas.microsoft.com/office/powerpoint/2010/main" val="117251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3996735" cy="553998"/>
          </a:xfrm>
          <a:prstGeom prst="rect">
            <a:avLst/>
          </a:prstGeom>
          <a:noFill/>
        </p:spPr>
        <p:txBody>
          <a:bodyPr wrap="none" rtlCol="0">
            <a:spAutoFit/>
          </a:bodyPr>
          <a:lstStyle/>
          <a:p>
            <a:pPr>
              <a:lnSpc>
                <a:spcPct val="80000"/>
              </a:lnSpc>
            </a:pPr>
            <a:r>
              <a:rPr lang="id-ID" sz="3750" b="1" dirty="0">
                <a:solidFill>
                  <a:srgbClr val="4D4D4C"/>
                </a:solidFill>
                <a:latin typeface="Arial Bold" charset="0"/>
              </a:rPr>
              <a:t>The 40 </a:t>
            </a:r>
            <a:r>
              <a:rPr lang="id-ID" sz="3750" b="1" dirty="0" err="1">
                <a:solidFill>
                  <a:srgbClr val="4D4D4C"/>
                </a:solidFill>
                <a:latin typeface="Arial Bold" charset="0"/>
              </a:rPr>
              <a:t>Year</a:t>
            </a:r>
            <a:r>
              <a:rPr lang="id-ID" sz="3750" b="1" dirty="0">
                <a:solidFill>
                  <a:srgbClr val="4D4D4C"/>
                </a:solidFill>
                <a:latin typeface="Arial Bold" charset="0"/>
              </a:rPr>
              <a:t> Plan</a:t>
            </a:r>
          </a:p>
        </p:txBody>
      </p:sp>
      <p:sp>
        <p:nvSpPr>
          <p:cNvPr id="33" name="Rectangle 32"/>
          <p:cNvSpPr/>
          <p:nvPr/>
        </p:nvSpPr>
        <p:spPr>
          <a:xfrm>
            <a:off x="659396" y="2143200"/>
            <a:ext cx="2988331" cy="1154162"/>
          </a:xfrm>
          <a:prstGeom prst="rect">
            <a:avLst/>
          </a:prstGeom>
        </p:spPr>
        <p:txBody>
          <a:bodyPr wrap="square">
            <a:noAutofit/>
          </a:bodyPr>
          <a:lstStyle/>
          <a:p>
            <a:r>
              <a:rPr lang="en-US" dirty="0">
                <a:solidFill>
                  <a:srgbClr val="4D4D4C"/>
                </a:solidFill>
                <a:latin typeface="Montserrat" charset="0"/>
                <a:ea typeface="Montserrat" charset="0"/>
                <a:cs typeface="Montserrat" charset="0"/>
                <a:sym typeface="Source Sans Pro" charset="0"/>
              </a:rPr>
              <a:t>For every 100 people who reach the age of 65</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197457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graphicFrame>
        <p:nvGraphicFramePr>
          <p:cNvPr id="7" name="Chart 6"/>
          <p:cNvGraphicFramePr/>
          <p:nvPr>
            <p:extLst>
              <p:ext uri="{D42A27DB-BD31-4B8C-83A1-F6EECF244321}">
                <p14:modId xmlns:p14="http://schemas.microsoft.com/office/powerpoint/2010/main" val="1248237773"/>
              </p:ext>
            </p:extLst>
          </p:nvPr>
        </p:nvGraphicFramePr>
        <p:xfrm>
          <a:off x="4620127" y="0"/>
          <a:ext cx="7571872" cy="678777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367808" y="5013176"/>
            <a:ext cx="1503938" cy="707886"/>
          </a:xfrm>
          <a:prstGeom prst="rect">
            <a:avLst/>
          </a:prstGeom>
        </p:spPr>
        <p:txBody>
          <a:bodyPr wrap="none">
            <a:spAutoFit/>
          </a:bodyPr>
          <a:lstStyle/>
          <a:p>
            <a:pPr algn="ctr"/>
            <a:r>
              <a:rPr lang="en-US" sz="2000" dirty="0">
                <a:solidFill>
                  <a:srgbClr val="4D4D4C"/>
                </a:solidFill>
                <a:latin typeface="Montserrat" charset="0"/>
                <a:ea typeface="Montserrat" charset="0"/>
                <a:cs typeface="Montserrat" charset="0"/>
                <a:sym typeface="Source Sans Pro" charset="0"/>
              </a:rPr>
              <a:t>62% Dead</a:t>
            </a:r>
            <a:br>
              <a:rPr lang="en-US" sz="2000" dirty="0">
                <a:solidFill>
                  <a:srgbClr val="4D4D4C"/>
                </a:solidFill>
                <a:latin typeface="Montserrat" charset="0"/>
                <a:ea typeface="Montserrat" charset="0"/>
                <a:cs typeface="Montserrat" charset="0"/>
                <a:sym typeface="Source Sans Pro" charset="0"/>
              </a:rPr>
            </a:br>
            <a:r>
              <a:rPr lang="en-US" sz="2000" dirty="0">
                <a:solidFill>
                  <a:srgbClr val="4D4D4C"/>
                </a:solidFill>
                <a:latin typeface="Montserrat" charset="0"/>
                <a:ea typeface="Montserrat" charset="0"/>
                <a:cs typeface="Montserrat" charset="0"/>
                <a:sym typeface="Source Sans Pro" charset="0"/>
              </a:rPr>
              <a:t>Broke</a:t>
            </a:r>
            <a:endParaRPr lang="en-US" sz="2000" dirty="0"/>
          </a:p>
        </p:txBody>
      </p:sp>
      <p:sp>
        <p:nvSpPr>
          <p:cNvPr id="9" name="Rectangle 8"/>
          <p:cNvSpPr/>
          <p:nvPr/>
        </p:nvSpPr>
        <p:spPr>
          <a:xfrm>
            <a:off x="6327393" y="486544"/>
            <a:ext cx="1725152" cy="400110"/>
          </a:xfrm>
          <a:prstGeom prst="rect">
            <a:avLst/>
          </a:prstGeom>
        </p:spPr>
        <p:txBody>
          <a:bodyPr wrap="none">
            <a:spAutoFit/>
          </a:bodyPr>
          <a:lstStyle/>
          <a:p>
            <a:r>
              <a:rPr lang="en-US" sz="2000" dirty="0">
                <a:solidFill>
                  <a:srgbClr val="4D4D4C"/>
                </a:solidFill>
                <a:latin typeface="Montserrat" charset="0"/>
                <a:ea typeface="Montserrat" charset="0"/>
                <a:cs typeface="Montserrat" charset="0"/>
                <a:sym typeface="Source Sans Pro" charset="0"/>
              </a:rPr>
              <a:t>1% Wealthy</a:t>
            </a:r>
            <a:endParaRPr lang="en-US" sz="2000" dirty="0"/>
          </a:p>
        </p:txBody>
      </p:sp>
      <p:sp>
        <p:nvSpPr>
          <p:cNvPr id="11" name="Rectangle 10"/>
          <p:cNvSpPr/>
          <p:nvPr/>
        </p:nvSpPr>
        <p:spPr>
          <a:xfrm>
            <a:off x="8453957" y="332656"/>
            <a:ext cx="2034531" cy="707886"/>
          </a:xfrm>
          <a:prstGeom prst="rect">
            <a:avLst/>
          </a:prstGeom>
        </p:spPr>
        <p:txBody>
          <a:bodyPr wrap="none">
            <a:spAutoFit/>
          </a:bodyPr>
          <a:lstStyle/>
          <a:p>
            <a:pPr algn="ctr"/>
            <a:r>
              <a:rPr lang="en-US" sz="2000" dirty="0">
                <a:solidFill>
                  <a:srgbClr val="4D4D4C"/>
                </a:solidFill>
                <a:latin typeface="Montserrat" charset="0"/>
                <a:ea typeface="Montserrat" charset="0"/>
                <a:cs typeface="Montserrat" charset="0"/>
                <a:sym typeface="Source Sans Pro" charset="0"/>
              </a:rPr>
              <a:t>4% Financially</a:t>
            </a:r>
            <a:br>
              <a:rPr lang="en-US" sz="2000" dirty="0">
                <a:solidFill>
                  <a:srgbClr val="4D4D4C"/>
                </a:solidFill>
                <a:latin typeface="Montserrat" charset="0"/>
                <a:ea typeface="Montserrat" charset="0"/>
                <a:cs typeface="Montserrat" charset="0"/>
                <a:sym typeface="Source Sans Pro" charset="0"/>
              </a:rPr>
            </a:br>
            <a:r>
              <a:rPr lang="en-US" sz="2000" dirty="0">
                <a:solidFill>
                  <a:srgbClr val="4D4D4C"/>
                </a:solidFill>
                <a:latin typeface="Montserrat" charset="0"/>
                <a:ea typeface="Montserrat" charset="0"/>
                <a:cs typeface="Montserrat" charset="0"/>
                <a:sym typeface="Source Sans Pro" charset="0"/>
              </a:rPr>
              <a:t>Stable</a:t>
            </a:r>
            <a:endParaRPr lang="en-US" sz="2000" dirty="0"/>
          </a:p>
        </p:txBody>
      </p:sp>
      <p:sp>
        <p:nvSpPr>
          <p:cNvPr id="13" name="Rectangle 12"/>
          <p:cNvSpPr/>
          <p:nvPr/>
        </p:nvSpPr>
        <p:spPr>
          <a:xfrm>
            <a:off x="10560496" y="4397042"/>
            <a:ext cx="1503938" cy="400110"/>
          </a:xfrm>
          <a:prstGeom prst="rect">
            <a:avLst/>
          </a:prstGeom>
        </p:spPr>
        <p:txBody>
          <a:bodyPr wrap="none">
            <a:spAutoFit/>
          </a:bodyPr>
          <a:lstStyle/>
          <a:p>
            <a:pPr algn="ctr"/>
            <a:r>
              <a:rPr lang="en-US" sz="2000" dirty="0">
                <a:solidFill>
                  <a:srgbClr val="4D4D4C"/>
                </a:solidFill>
                <a:latin typeface="Montserrat" charset="0"/>
                <a:ea typeface="Montserrat" charset="0"/>
                <a:cs typeface="Montserrat" charset="0"/>
                <a:sym typeface="Source Sans Pro" charset="0"/>
              </a:rPr>
              <a:t>28% Dead</a:t>
            </a:r>
            <a:endParaRPr lang="en-US" sz="2000" dirty="0"/>
          </a:p>
        </p:txBody>
      </p:sp>
      <p:sp>
        <p:nvSpPr>
          <p:cNvPr id="14" name="Rectangle 13"/>
          <p:cNvSpPr/>
          <p:nvPr/>
        </p:nvSpPr>
        <p:spPr>
          <a:xfrm>
            <a:off x="10272464" y="1058833"/>
            <a:ext cx="1269899" cy="707886"/>
          </a:xfrm>
          <a:prstGeom prst="rect">
            <a:avLst/>
          </a:prstGeom>
        </p:spPr>
        <p:txBody>
          <a:bodyPr wrap="none">
            <a:spAutoFit/>
          </a:bodyPr>
          <a:lstStyle/>
          <a:p>
            <a:pPr algn="ctr"/>
            <a:r>
              <a:rPr lang="en-US" sz="2000" dirty="0">
                <a:solidFill>
                  <a:srgbClr val="4D4D4C"/>
                </a:solidFill>
                <a:latin typeface="Montserrat" charset="0"/>
                <a:ea typeface="Montserrat" charset="0"/>
                <a:cs typeface="Montserrat" charset="0"/>
                <a:sym typeface="Source Sans Pro" charset="0"/>
              </a:rPr>
              <a:t>5% Still</a:t>
            </a:r>
          </a:p>
          <a:p>
            <a:pPr algn="ctr"/>
            <a:r>
              <a:rPr lang="en-US" sz="2000" dirty="0">
                <a:solidFill>
                  <a:srgbClr val="4D4D4C"/>
                </a:solidFill>
                <a:latin typeface="Montserrat" charset="0"/>
                <a:ea typeface="Montserrat" charset="0"/>
                <a:cs typeface="Montserrat" charset="0"/>
                <a:sym typeface="Source Sans Pro" charset="0"/>
              </a:rPr>
              <a:t>Working</a:t>
            </a:r>
            <a:endParaRPr lang="en-US" sz="2000" dirty="0"/>
          </a:p>
        </p:txBody>
      </p:sp>
      <p:cxnSp>
        <p:nvCxnSpPr>
          <p:cNvPr id="4" name="Straight Connector 3"/>
          <p:cNvCxnSpPr/>
          <p:nvPr/>
        </p:nvCxnSpPr>
        <p:spPr>
          <a:xfrm>
            <a:off x="7986153" y="764704"/>
            <a:ext cx="325805" cy="504056"/>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cxnSp>
        <p:nvCxnSpPr>
          <p:cNvPr id="36" name="Straight Connector 35"/>
          <p:cNvCxnSpPr/>
          <p:nvPr/>
        </p:nvCxnSpPr>
        <p:spPr>
          <a:xfrm flipH="1">
            <a:off x="8616280" y="886654"/>
            <a:ext cx="368866" cy="526122"/>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300191" y="1373198"/>
            <a:ext cx="1044283" cy="183594"/>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0128448" y="4005064"/>
            <a:ext cx="432048" cy="592034"/>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871748" y="4597097"/>
            <a:ext cx="872324" cy="488088"/>
          </a:xfrm>
          <a:prstGeom prst="line">
            <a:avLst/>
          </a:prstGeom>
          <a:ln w="38100" cap="flat">
            <a:solidFill>
              <a:srgbClr val="4D4D4C"/>
            </a:solidFill>
            <a:headEnd type="diamon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94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a:solidFill>
                  <a:srgbClr val="4D4D4C"/>
                </a:solidFill>
                <a:latin typeface="Arial Bold" charset="0"/>
              </a:rPr>
              <a:t>Traditional Business</a:t>
            </a:r>
            <a:br>
              <a:rPr lang="en-US" sz="3750" b="1" dirty="0">
                <a:solidFill>
                  <a:srgbClr val="4D4D4C"/>
                </a:solidFill>
                <a:latin typeface="Arial Bold" charset="0"/>
              </a:rPr>
            </a:br>
            <a:r>
              <a:rPr lang="en-US" sz="3750" b="1" dirty="0">
                <a:solidFill>
                  <a:srgbClr val="4D4D4C"/>
                </a:solidFill>
                <a:latin typeface="Arial Bold" charset="0"/>
              </a:rPr>
              <a:t>Has Changed</a:t>
            </a:r>
          </a:p>
        </p:txBody>
      </p:sp>
      <p:sp>
        <p:nvSpPr>
          <p:cNvPr id="7" name="Rectangle 6"/>
          <p:cNvSpPr/>
          <p:nvPr/>
        </p:nvSpPr>
        <p:spPr>
          <a:xfrm>
            <a:off x="659396" y="2564904"/>
            <a:ext cx="7668852" cy="3616786"/>
          </a:xfrm>
          <a:prstGeom prst="rect">
            <a:avLst/>
          </a:prstGeom>
        </p:spPr>
        <p:txBody>
          <a:bodyPr wrap="square">
            <a:noAutofit/>
          </a:bodyPr>
          <a:lstStyle/>
          <a:p>
            <a:pPr marL="171450" indent="-171450">
              <a:buFont typeface="Arial" charset="0"/>
              <a:buChar char="•"/>
            </a:pPr>
            <a:r>
              <a:rPr lang="en-US" sz="1800" dirty="0">
                <a:solidFill>
                  <a:srgbClr val="4D4D4C"/>
                </a:solidFill>
                <a:latin typeface="Montserrat" charset="0"/>
                <a:ea typeface="Montserrat" charset="0"/>
                <a:cs typeface="Montserrat" charset="0"/>
              </a:rPr>
              <a:t>Growth of on-line shopping</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Growth of social selling</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By 2020 1 out of 2 people will be part of the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Gig Economy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Traditional retirement planning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no longer applies</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5653" t="-651" r="9693" b="651"/>
          <a:stretch/>
        </p:blipFill>
        <p:spPr>
          <a:xfrm>
            <a:off x="6528048" y="-51528"/>
            <a:ext cx="5663952" cy="6908718"/>
          </a:xfrm>
          <a:prstGeom prst="rect">
            <a:avLst/>
          </a:prstGeom>
        </p:spPr>
      </p:pic>
    </p:spTree>
    <p:extLst>
      <p:ext uri="{BB962C8B-B14F-4D97-AF65-F5344CB8AC3E}">
        <p14:creationId xmlns:p14="http://schemas.microsoft.com/office/powerpoint/2010/main" val="65844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5352" b="5352"/>
          <a:stretch/>
        </p:blipFill>
        <p:spPr>
          <a:xfrm>
            <a:off x="4225384" y="3188395"/>
            <a:ext cx="3670462" cy="3192933"/>
          </a:xfrm>
          <a:prstGeom prst="rect">
            <a:avLst/>
          </a:prstGeom>
        </p:spPr>
      </p:pic>
      <p:sp>
        <p:nvSpPr>
          <p:cNvPr id="32" name="TextBox 31"/>
          <p:cNvSpPr txBox="1"/>
          <p:nvPr/>
        </p:nvSpPr>
        <p:spPr>
          <a:xfrm>
            <a:off x="623392" y="1412776"/>
            <a:ext cx="3257623" cy="1015663"/>
          </a:xfrm>
          <a:prstGeom prst="rect">
            <a:avLst/>
          </a:prstGeom>
          <a:noFill/>
        </p:spPr>
        <p:txBody>
          <a:bodyPr wrap="none" rtlCol="0">
            <a:spAutoFit/>
          </a:bodyPr>
          <a:lstStyle/>
          <a:p>
            <a:pPr>
              <a:lnSpc>
                <a:spcPct val="80000"/>
              </a:lnSpc>
            </a:pPr>
            <a:r>
              <a:rPr lang="id-ID" sz="3750" b="1" dirty="0" err="1">
                <a:solidFill>
                  <a:srgbClr val="4D4D4C"/>
                </a:solidFill>
                <a:latin typeface="Arial Bold" charset="0"/>
              </a:rPr>
              <a:t>Something</a:t>
            </a:r>
            <a:endParaRPr lang="id-ID" sz="3750" b="1" dirty="0">
              <a:solidFill>
                <a:srgbClr val="4D4D4C"/>
              </a:solidFill>
              <a:latin typeface="Arial Bold" charset="0"/>
            </a:endParaRPr>
          </a:p>
          <a:p>
            <a:pPr>
              <a:lnSpc>
                <a:spcPct val="80000"/>
              </a:lnSpc>
            </a:pPr>
            <a:r>
              <a:rPr lang="en-US" sz="3750" b="1" dirty="0">
                <a:solidFill>
                  <a:srgbClr val="4D4D4C"/>
                </a:solidFill>
                <a:latin typeface="Arial Bold" charset="0"/>
              </a:rPr>
              <a:t>F</a:t>
            </a:r>
            <a:r>
              <a:rPr lang="id-ID" sz="3750" b="1" dirty="0" err="1">
                <a:solidFill>
                  <a:srgbClr val="4D4D4C"/>
                </a:solidFill>
                <a:latin typeface="Arial Bold" charset="0"/>
              </a:rPr>
              <a:t>or</a:t>
            </a:r>
            <a:r>
              <a:rPr lang="id-ID" sz="3750" b="1" dirty="0">
                <a:solidFill>
                  <a:srgbClr val="4D4D4C"/>
                </a:solidFill>
                <a:latin typeface="Arial Bold" charset="0"/>
              </a:rPr>
              <a:t> </a:t>
            </a:r>
            <a:r>
              <a:rPr lang="id-ID" sz="3750" b="1" dirty="0" err="1">
                <a:solidFill>
                  <a:srgbClr val="4D4D4C"/>
                </a:solidFill>
                <a:latin typeface="Arial Bold" charset="0"/>
              </a:rPr>
              <a:t>Everyone</a:t>
            </a:r>
            <a:endParaRPr lang="id-ID" sz="3750" b="1" dirty="0">
              <a:solidFill>
                <a:srgbClr val="4D4D4C"/>
              </a:solidFill>
              <a:latin typeface="Arial Bold" charset="0"/>
            </a:endParaRPr>
          </a:p>
        </p:txBody>
      </p:sp>
      <p:sp>
        <p:nvSpPr>
          <p:cNvPr id="34" name="Rectangle 33"/>
          <p:cNvSpPr/>
          <p:nvPr/>
        </p:nvSpPr>
        <p:spPr bwMode="auto">
          <a:xfrm>
            <a:off x="695326" y="26369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493" r="-337" b="8423"/>
          <a:stretch/>
        </p:blipFill>
        <p:spPr>
          <a:xfrm>
            <a:off x="8060167" y="3753693"/>
            <a:ext cx="3636091" cy="261046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7965" t="18389" r="29194" b="6601"/>
          <a:stretch/>
        </p:blipFill>
        <p:spPr>
          <a:xfrm>
            <a:off x="4223792" y="411132"/>
            <a:ext cx="3675175" cy="2974925"/>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9572" t="9698" r="9355" b="10101"/>
          <a:stretch/>
        </p:blipFill>
        <p:spPr>
          <a:xfrm>
            <a:off x="8042983" y="641535"/>
            <a:ext cx="3948698" cy="2605465"/>
          </a:xfrm>
          <a:prstGeom prst="rect">
            <a:avLst/>
          </a:prstGeom>
        </p:spPr>
      </p:pic>
    </p:spTree>
    <p:extLst>
      <p:ext uri="{BB962C8B-B14F-4D97-AF65-F5344CB8AC3E}">
        <p14:creationId xmlns:p14="http://schemas.microsoft.com/office/powerpoint/2010/main" val="146471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9836" y="2276872"/>
            <a:ext cx="7092788" cy="3852429"/>
          </a:xfrm>
          <a:prstGeom prst="rect">
            <a:avLst/>
          </a:prstGeom>
        </p:spPr>
        <p:txBody>
          <a:bodyPr wrap="square">
            <a:noAutofit/>
          </a:bodyPr>
          <a:lstStyle/>
          <a:p>
            <a:pPr marL="171450" indent="-171450">
              <a:buFont typeface="Arial" charset="0"/>
              <a:buChar char="•"/>
            </a:pPr>
            <a:r>
              <a:rPr lang="en-US" sz="1800" dirty="0">
                <a:solidFill>
                  <a:srgbClr val="4D4D4C"/>
                </a:solidFill>
                <a:latin typeface="Montserrat" charset="0"/>
                <a:ea typeface="Montserrat" charset="0"/>
                <a:cs typeface="Montserrat" charset="0"/>
              </a:rPr>
              <a:t>Founded Youngevity in 1997</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Author of “Dead Doctors Don’t Lie” and more</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90 For Life – 90 Essential Nutrients</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Key in making selenium a required nutrient</a:t>
            </a:r>
          </a:p>
          <a:p>
            <a:pPr marL="781035" lvl="1"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Petitioned the FDA for authorized health claims</a:t>
            </a:r>
          </a:p>
          <a:p>
            <a:pPr marL="171450" indent="-171450">
              <a:buFont typeface="Arial" charset="0"/>
              <a:buChar char="•"/>
            </a:pPr>
            <a:endParaRPr lang="en-US" sz="1800" dirty="0">
              <a:solidFill>
                <a:schemeClr val="bg1">
                  <a:lumMod val="65000"/>
                </a:schemeClr>
              </a:solidFill>
              <a:latin typeface="Montserrat" charset="0"/>
              <a:ea typeface="Montserrat" charset="0"/>
              <a:cs typeface="Montserrat" charset="0"/>
            </a:endParaRPr>
          </a:p>
          <a:p>
            <a:endParaRPr lang="en-US" sz="1800" dirty="0">
              <a:solidFill>
                <a:schemeClr val="bg1">
                  <a:lumMod val="65000"/>
                </a:schemeClr>
              </a:solidFill>
              <a:latin typeface="Montserrat" charset="0"/>
              <a:ea typeface="Montserrat" charset="0"/>
              <a:cs typeface="Montserrat" charset="0"/>
            </a:endParaRPr>
          </a:p>
        </p:txBody>
      </p:sp>
      <p:sp>
        <p:nvSpPr>
          <p:cNvPr id="6" name="TextBox 5"/>
          <p:cNvSpPr txBox="1"/>
          <p:nvPr/>
        </p:nvSpPr>
        <p:spPr>
          <a:xfrm>
            <a:off x="4619836" y="948715"/>
            <a:ext cx="3746347" cy="669414"/>
          </a:xfrm>
          <a:prstGeom prst="rect">
            <a:avLst/>
          </a:prstGeom>
          <a:noFill/>
        </p:spPr>
        <p:txBody>
          <a:bodyPr wrap="none" rtlCol="0">
            <a:spAutoFit/>
          </a:bodyPr>
          <a:lstStyle/>
          <a:p>
            <a:r>
              <a:rPr lang="en-US" sz="3750" b="1" dirty="0" err="1">
                <a:solidFill>
                  <a:srgbClr val="4D4D4C"/>
                </a:solidFill>
                <a:latin typeface="Arial" charset="0"/>
                <a:ea typeface="Arial" charset="0"/>
                <a:cs typeface="Arial" charset="0"/>
              </a:rPr>
              <a:t>Dr</a:t>
            </a:r>
            <a:r>
              <a:rPr lang="en-US" sz="3750" b="1" dirty="0">
                <a:solidFill>
                  <a:srgbClr val="4D4D4C"/>
                </a:solidFill>
                <a:latin typeface="Arial" charset="0"/>
                <a:ea typeface="Arial" charset="0"/>
                <a:cs typeface="Arial" charset="0"/>
              </a:rPr>
              <a:t> Joel Wallach</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4727848" y="166480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355" t="2071" r="6948" b="39587"/>
          <a:stretch/>
        </p:blipFill>
        <p:spPr>
          <a:xfrm>
            <a:off x="0" y="1"/>
            <a:ext cx="3935760" cy="6858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sp>
        <p:nvSpPr>
          <p:cNvPr id="3" name="Rectangle 2"/>
          <p:cNvSpPr/>
          <p:nvPr/>
        </p:nvSpPr>
        <p:spPr>
          <a:xfrm>
            <a:off x="4750544" y="5445224"/>
            <a:ext cx="6674048" cy="369332"/>
          </a:xfrm>
          <a:prstGeom prst="rect">
            <a:avLst/>
          </a:prstGeom>
        </p:spPr>
        <p:txBody>
          <a:bodyPr wrap="square">
            <a:spAutoFit/>
          </a:bodyPr>
          <a:lstStyle/>
          <a:p>
            <a:r>
              <a:rPr lang="en-US" sz="900" dirty="0">
                <a:latin typeface="Montserrat" charset="0"/>
                <a:ea typeface="Montserrat" charset="0"/>
                <a:cs typeface="Montserrat" charset="0"/>
              </a:rPr>
              <a:t>For a full list of the FDA Authorized Health Claims visit: </a:t>
            </a:r>
            <a:r>
              <a:rPr lang="en-US" sz="900" dirty="0" err="1">
                <a:latin typeface="Montserrat" charset="0"/>
                <a:ea typeface="Montserrat" charset="0"/>
                <a:cs typeface="Montserrat" charset="0"/>
              </a:rPr>
              <a:t>www.fda.gov</a:t>
            </a:r>
            <a:r>
              <a:rPr lang="en-US" sz="900" dirty="0">
                <a:latin typeface="Montserrat" charset="0"/>
                <a:ea typeface="Montserrat" charset="0"/>
                <a:cs typeface="Montserrat" charset="0"/>
              </a:rPr>
              <a:t>/Food/</a:t>
            </a:r>
            <a:r>
              <a:rPr lang="en-US" sz="900" dirty="0" err="1">
                <a:latin typeface="Montserrat" charset="0"/>
                <a:ea typeface="Montserrat" charset="0"/>
                <a:cs typeface="Montserrat" charset="0"/>
              </a:rPr>
              <a:t>IngredientsPackagingLabeling</a:t>
            </a:r>
            <a:r>
              <a:rPr lang="en-US" sz="900" dirty="0">
                <a:latin typeface="Montserrat" charset="0"/>
                <a:ea typeface="Montserrat" charset="0"/>
                <a:cs typeface="Montserrat" charset="0"/>
              </a:rPr>
              <a:t>/</a:t>
            </a:r>
            <a:r>
              <a:rPr lang="en-US" sz="900" dirty="0" err="1">
                <a:latin typeface="Montserrat" charset="0"/>
                <a:ea typeface="Montserrat" charset="0"/>
                <a:cs typeface="Montserrat" charset="0"/>
              </a:rPr>
              <a:t>LabelingNutrition</a:t>
            </a:r>
            <a:r>
              <a:rPr lang="en-US" sz="900" dirty="0">
                <a:latin typeface="Montserrat" charset="0"/>
                <a:ea typeface="Montserrat" charset="0"/>
                <a:cs typeface="Montserrat" charset="0"/>
              </a:rPr>
              <a:t>/ucm2006876.htm#Approved_Health_Claims</a:t>
            </a:r>
          </a:p>
        </p:txBody>
      </p:sp>
    </p:spTree>
    <p:extLst>
      <p:ext uri="{BB962C8B-B14F-4D97-AF65-F5344CB8AC3E}">
        <p14:creationId xmlns:p14="http://schemas.microsoft.com/office/powerpoint/2010/main" val="185394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3872" y="2279451"/>
            <a:ext cx="7092788" cy="3852429"/>
          </a:xfrm>
          <a:prstGeom prst="rect">
            <a:avLst/>
          </a:prstGeom>
        </p:spPr>
        <p:txBody>
          <a:bodyPr wrap="square">
            <a:noAutofit/>
          </a:bodyPr>
          <a:lstStyle/>
          <a:p>
            <a:r>
              <a:rPr lang="en-US" dirty="0" err="1">
                <a:solidFill>
                  <a:srgbClr val="4D4D4C"/>
                </a:solidFill>
                <a:latin typeface="Montserrat" charset="0"/>
                <a:ea typeface="Montserrat" charset="0"/>
                <a:cs typeface="Montserrat" charset="0"/>
              </a:rPr>
              <a:t>ep·i·ge·net·ics</a:t>
            </a:r>
            <a:endParaRPr lang="en-US" dirty="0">
              <a:solidFill>
                <a:srgbClr val="4D4D4C"/>
              </a:solidFill>
              <a:latin typeface="Montserrat" charset="0"/>
              <a:ea typeface="Montserrat" charset="0"/>
              <a:cs typeface="Montserrat" charset="0"/>
            </a:endParaRPr>
          </a:p>
          <a:p>
            <a:r>
              <a:rPr lang="en-US" dirty="0">
                <a:solidFill>
                  <a:srgbClr val="4D4D4C"/>
                </a:solidFill>
                <a:latin typeface="Montserrat" charset="0"/>
                <a:ea typeface="Montserrat" charset="0"/>
                <a:cs typeface="Montserrat" charset="0"/>
              </a:rPr>
              <a:t>/ˌ</a:t>
            </a:r>
            <a:r>
              <a:rPr lang="en-US" dirty="0" err="1">
                <a:solidFill>
                  <a:srgbClr val="4D4D4C"/>
                </a:solidFill>
                <a:latin typeface="Montserrat" charset="0"/>
                <a:ea typeface="Montserrat" charset="0"/>
                <a:cs typeface="Montserrat" charset="0"/>
              </a:rPr>
              <a:t>epəjəˈnediks</a:t>
            </a:r>
            <a:r>
              <a:rPr lang="en-US" dirty="0">
                <a:solidFill>
                  <a:srgbClr val="4D4D4C"/>
                </a:solidFill>
                <a:latin typeface="Montserrat" charset="0"/>
                <a:ea typeface="Montserrat" charset="0"/>
                <a:cs typeface="Montserrat" charset="0"/>
              </a:rPr>
              <a:t>/</a:t>
            </a:r>
          </a:p>
          <a:p>
            <a:endParaRPr lang="en-US" sz="1800" dirty="0">
              <a:solidFill>
                <a:srgbClr val="4D4D4C"/>
              </a:solidFill>
              <a:latin typeface="Montserrat" charset="0"/>
              <a:ea typeface="Montserrat" charset="0"/>
              <a:cs typeface="Montserrat" charset="0"/>
            </a:endParaRPr>
          </a:p>
          <a:p>
            <a:r>
              <a:rPr lang="en-US" sz="1800" dirty="0">
                <a:solidFill>
                  <a:srgbClr val="4D4D4C"/>
                </a:solidFill>
                <a:latin typeface="Montserrat" charset="0"/>
                <a:ea typeface="Montserrat" charset="0"/>
                <a:cs typeface="Montserrat" charset="0"/>
              </a:rPr>
              <a:t>noun</a:t>
            </a:r>
          </a:p>
          <a:p>
            <a:endParaRPr lang="en-US" sz="1800" dirty="0">
              <a:solidFill>
                <a:srgbClr val="4D4D4C"/>
              </a:solidFill>
              <a:latin typeface="Montserrat" charset="0"/>
              <a:ea typeface="Montserrat" charset="0"/>
              <a:cs typeface="Montserrat" charset="0"/>
            </a:endParaRPr>
          </a:p>
          <a:p>
            <a:r>
              <a:rPr lang="en-US" sz="1800" dirty="0">
                <a:solidFill>
                  <a:srgbClr val="4D4D4C"/>
                </a:solidFill>
                <a:latin typeface="Montserrat" charset="0"/>
                <a:ea typeface="Montserrat" charset="0"/>
                <a:cs typeface="Montserrat" charset="0"/>
              </a:rPr>
              <a:t>The study of changes in organisms caused by modification of gene expression rather than alteration of the genetic code itself.</a:t>
            </a:r>
          </a:p>
          <a:p>
            <a:endParaRPr lang="en-US" sz="1800" dirty="0">
              <a:solidFill>
                <a:srgbClr val="4D4D4C"/>
              </a:solidFill>
              <a:latin typeface="Montserrat" charset="0"/>
              <a:ea typeface="Montserrat" charset="0"/>
              <a:cs typeface="Montserrat" charset="0"/>
            </a:endParaRPr>
          </a:p>
          <a:p>
            <a:r>
              <a:rPr lang="en-US" sz="1800" dirty="0">
                <a:solidFill>
                  <a:srgbClr val="4D4D4C"/>
                </a:solidFill>
                <a:latin typeface="Montserrat" charset="0"/>
                <a:ea typeface="Montserrat" charset="0"/>
                <a:cs typeface="Montserrat" charset="0"/>
              </a:rPr>
              <a:t>"epigenetics has transformed the way we think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about genomes"</a:t>
            </a:r>
          </a:p>
        </p:txBody>
      </p:sp>
      <p:sp>
        <p:nvSpPr>
          <p:cNvPr id="6" name="TextBox 5"/>
          <p:cNvSpPr txBox="1"/>
          <p:nvPr/>
        </p:nvSpPr>
        <p:spPr>
          <a:xfrm>
            <a:off x="4943872" y="1124744"/>
            <a:ext cx="2882520" cy="669414"/>
          </a:xfrm>
          <a:prstGeom prst="rect">
            <a:avLst/>
          </a:prstGeom>
          <a:noFill/>
        </p:spPr>
        <p:txBody>
          <a:bodyPr wrap="none" rtlCol="0">
            <a:spAutoFit/>
          </a:bodyPr>
          <a:lstStyle/>
          <a:p>
            <a:r>
              <a:rPr lang="en-US" sz="3750" b="1" dirty="0">
                <a:solidFill>
                  <a:srgbClr val="4D4D4C"/>
                </a:solidFill>
                <a:latin typeface="Arial" charset="0"/>
                <a:ea typeface="Arial" charset="0"/>
                <a:cs typeface="Arial" charset="0"/>
              </a:rPr>
              <a:t>Epigenetics</a:t>
            </a:r>
            <a:endParaRPr lang="id-ID" sz="3750" spc="150" dirty="0">
              <a:solidFill>
                <a:srgbClr val="4D4D4C"/>
              </a:solidFill>
              <a:latin typeface="Montserrat" panose="00000500000000000000" pitchFamily="50" charset="0"/>
            </a:endParaRPr>
          </a:p>
        </p:txBody>
      </p:sp>
      <p:pic>
        <p:nvPicPr>
          <p:cNvPr id="3"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8775" r="45018" b="5347"/>
          <a:stretch/>
        </p:blipFill>
        <p:spPr/>
      </p:pic>
      <p:sp>
        <p:nvSpPr>
          <p:cNvPr id="7" name="Rectangle 6"/>
          <p:cNvSpPr/>
          <p:nvPr/>
        </p:nvSpPr>
        <p:spPr bwMode="auto">
          <a:xfrm>
            <a:off x="5051884" y="1955415"/>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568"/>
            <a:ext cx="4574540" cy="6858000"/>
          </a:xfrm>
          <a:prstGeom prst="rect">
            <a:avLst/>
          </a:prstGeom>
        </p:spPr>
      </p:pic>
    </p:spTree>
    <p:extLst>
      <p:ext uri="{BB962C8B-B14F-4D97-AF65-F5344CB8AC3E}">
        <p14:creationId xmlns:p14="http://schemas.microsoft.com/office/powerpoint/2010/main" val="1046436488"/>
      </p:ext>
    </p:extLst>
  </p:cSld>
  <p:clrMapOvr>
    <a:masterClrMapping/>
  </p:clrMapOvr>
</p:sld>
</file>

<file path=ppt/theme/theme1.xml><?xml version="1.0" encoding="utf-8"?>
<a:theme xmlns:a="http://schemas.openxmlformats.org/drawingml/2006/main" name="Custom Design">
  <a:themeElements>
    <a:clrScheme name="Custom 3">
      <a:dk1>
        <a:srgbClr val="27282D"/>
      </a:dk1>
      <a:lt1>
        <a:srgbClr val="FFFFFF"/>
      </a:lt1>
      <a:dk2>
        <a:srgbClr val="424859"/>
      </a:dk2>
      <a:lt2>
        <a:srgbClr val="EAEAEA"/>
      </a:lt2>
      <a:accent1>
        <a:srgbClr val="D5BE95"/>
      </a:accent1>
      <a:accent2>
        <a:srgbClr val="076CF2"/>
      </a:accent2>
      <a:accent3>
        <a:srgbClr val="00C673"/>
      </a:accent3>
      <a:accent4>
        <a:srgbClr val="CECABE"/>
      </a:accent4>
      <a:accent5>
        <a:srgbClr val="555964"/>
      </a:accent5>
      <a:accent6>
        <a:srgbClr val="333230"/>
      </a:accent6>
      <a:hlink>
        <a:srgbClr val="01E0AD"/>
      </a:hlink>
      <a:folHlink>
        <a:srgbClr val="70C3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ln>
        <a:extLst/>
      </a:spPr>
      <a:bodyPr vert="horz" wrap="square" lIns="91440" tIns="45720" rIns="91440" bIns="45720" numCol="1" rtlCol="0" anchor="t" anchorCtr="0" compatLnSpc="1">
        <a:prstTxWarp prst="textNoShape">
          <a:avLst/>
        </a:prstTxWarp>
      </a:bodyPr>
      <a:lstStyle>
        <a:defPPr algn="ct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48749</TotalTime>
  <Words>1608</Words>
  <Application>Microsoft Macintosh PowerPoint</Application>
  <PresentationFormat>Widescreen</PresentationFormat>
  <Paragraphs>513</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Bold</vt:lpstr>
      <vt:lpstr>Calibri</vt:lpstr>
      <vt:lpstr>Montserrat</vt:lpstr>
      <vt:lpstr>Montserrat Light</vt:lpstr>
      <vt:lpstr>Source Sans Pro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dhika</dc:creator>
  <cp:lastModifiedBy>Scott Salik</cp:lastModifiedBy>
  <cp:revision>2084</cp:revision>
  <cp:lastPrinted>2017-03-23T18:55:44Z</cp:lastPrinted>
  <dcterms:created xsi:type="dcterms:W3CDTF">2014-09-22T13:21:00Z</dcterms:created>
  <dcterms:modified xsi:type="dcterms:W3CDTF">2017-06-07T21:15:02Z</dcterms:modified>
</cp:coreProperties>
</file>